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76" r:id="rId6"/>
    <p:sldId id="260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282"/>
  </p:normalViewPr>
  <p:slideViewPr>
    <p:cSldViewPr snapToGrid="0">
      <p:cViewPr varScale="1">
        <p:scale>
          <a:sx n="82" d="100"/>
          <a:sy n="82" d="100"/>
        </p:scale>
        <p:origin x="1600" y="168"/>
      </p:cViewPr>
      <p:guideLst/>
    </p:cSldViewPr>
  </p:slideViewPr>
  <p:outlineViewPr>
    <p:cViewPr>
      <p:scale>
        <a:sx n="33" d="100"/>
        <a:sy n="33" d="100"/>
      </p:scale>
      <p:origin x="0" y="-12824"/>
    </p:cViewPr>
  </p:outlin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C5E2C-DCD8-B646-9017-13532E57E506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C1591-3051-6144-A999-43E64BA9BE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647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hi everyone, </a:t>
            </a:r>
          </a:p>
          <a:p>
            <a:endParaRPr kumimoji="1" lang="en" altLang="zh-CN" dirty="0"/>
          </a:p>
          <a:p>
            <a:r>
              <a:rPr kumimoji="1" lang="en" altLang="zh-CN" dirty="0"/>
              <a:t>I am </a:t>
            </a:r>
            <a:r>
              <a:rPr kumimoji="1" lang="en" altLang="zh-CN" dirty="0" err="1"/>
              <a:t>yubao</a:t>
            </a:r>
            <a:r>
              <a:rPr kumimoji="1" lang="en" altLang="zh-CN" dirty="0"/>
              <a:t> Tang, and I am a PC student at </a:t>
            </a:r>
            <a:r>
              <a:rPr kumimoji="1"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Academy of Sciences</a:t>
            </a:r>
            <a:r>
              <a:rPr kumimoji="1" lang="en" altLang="zh-CN" dirty="0"/>
              <a:t>. </a:t>
            </a:r>
          </a:p>
          <a:p>
            <a:r>
              <a:rPr kumimoji="1" lang="en" altLang="zh-CN" dirty="0"/>
              <a:t>So pleased to present our work,”</a:t>
            </a:r>
            <a:r>
              <a:rPr kumimoji="1"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Bootstrapped Pre-training with Dynamic Identifier Prediction for Generative Retrieval</a:t>
            </a:r>
            <a:r>
              <a:rPr kumimoji="1" lang="en" altLang="zh-CN" dirty="0"/>
              <a:t>" </a:t>
            </a:r>
          </a:p>
          <a:p>
            <a:endParaRPr kumimoji="1" lang="en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dirty="0"/>
              <a:t>This work was a collaborative effort with </a:t>
            </a:r>
            <a:r>
              <a:rPr kumimoji="1" lang="en" altLang="zh-CN" dirty="0" err="1"/>
              <a:t>Ruqing</a:t>
            </a:r>
            <a:r>
              <a:rPr kumimoji="1" lang="en" altLang="zh-CN" dirty="0"/>
              <a:t>, </a:t>
            </a:r>
            <a:r>
              <a:rPr kumimoji="1" lang="en" altLang="zh-CN" dirty="0" err="1"/>
              <a:t>Jiafeng</a:t>
            </a:r>
            <a:r>
              <a:rPr kumimoji="1" lang="en" altLang="zh-CN" dirty="0"/>
              <a:t> from CAS, Maarten from </a:t>
            </a:r>
            <a:r>
              <a:rPr kumimoji="1"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Amsterdam, Yixing and </a:t>
            </a:r>
            <a:r>
              <a:rPr kumimoji="1"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Xueqi</a:t>
            </a:r>
            <a:r>
              <a:rPr kumimoji="1"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 link of our paper</a:t>
            </a:r>
          </a:p>
          <a:p>
            <a:endParaRPr kumimoji="1" lang="en" altLang="zh-CN" dirty="0"/>
          </a:p>
          <a:p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351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The relevance prediction task aims to learn relevance information from the corpus. </a:t>
            </a:r>
          </a:p>
          <a:p>
            <a:r>
              <a:rPr kumimoji="1" lang="en" altLang="zh-CN" dirty="0"/>
              <a:t>    We construct pairs of  pseudo-queries and relevant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to simulate the retrieval operation. </a:t>
            </a:r>
          </a:p>
          <a:p>
            <a:r>
              <a:rPr kumimoji="1" lang="en" altLang="zh-CN" dirty="0"/>
              <a:t>    We also use a LLM to generate high-quality pseudo-queries for original documents as input and design a contrastive loss for the model to predict and contrast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. </a:t>
            </a:r>
          </a:p>
          <a:p>
            <a:r>
              <a:rPr kumimoji="1" lang="en" altLang="zh-CN" dirty="0"/>
              <a:t> the key idea for the loss is that, we ensure that the model tends to generate relevant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than irrelevant ones.</a:t>
            </a:r>
          </a:p>
          <a:p>
            <a:r>
              <a:rPr kumimoji="1" lang="en" altLang="zh-CN" dirty="0"/>
              <a:t>  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" altLang="zh-CN" dirty="0"/>
              <a:t>We jointly pre-train the model with two above objectives and two sequence generation objectives. </a:t>
            </a:r>
          </a:p>
          <a:p>
            <a:r>
              <a:rPr kumimoji="1" lang="en" altLang="zh-CN" dirty="0"/>
              <a:t>In the t-</a:t>
            </a:r>
            <a:r>
              <a:rPr kumimoji="1" lang="en" altLang="zh-CN" dirty="0" err="1"/>
              <a:t>th</a:t>
            </a:r>
            <a:r>
              <a:rPr kumimoji="1" lang="en" altLang="zh-CN" dirty="0"/>
              <a:t> iteration, the overall loss is defined as this equation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L_ID is the widely used standard MLE loss based on document-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pairs</a:t>
            </a:r>
          </a:p>
          <a:p>
            <a:endParaRPr kumimoji="1" lang="en" altLang="zh-CN" dirty="0"/>
          </a:p>
          <a:p>
            <a:r>
              <a:rPr kumimoji="1" lang="en" altLang="zh-CN" dirty="0"/>
              <a:t>L_RE is based on query-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pairs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510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Based on the updated \theta^{t}, we introduce how to update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I_D^{t-1} and retrain the model.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To update </a:t>
            </a:r>
            <a:r>
              <a:rPr kumimoji="1" lang="en" altLang="zh-CN" dirty="0" err="1"/>
              <a:t>Docids</a:t>
            </a:r>
            <a:endParaRPr kumimoji="1" lang="en" altLang="zh-CN" dirty="0"/>
          </a:p>
          <a:p>
            <a:r>
              <a:rPr kumimoji="1" lang="en" altLang="zh-CN" dirty="0"/>
              <a:t>Fixing \theta^{t}, we use the encoder of \theta^{t} to encode documents, to update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of the previous iteration I_D^{t-1}, to I_D^{t}.</a:t>
            </a:r>
          </a:p>
          <a:p>
            <a:r>
              <a:rPr kumimoji="1" lang="en" altLang="zh-CN" dirty="0"/>
              <a:t>We refer to the version following the initial iteration's completion (i.e., I_D^{1} and \theta^{1}) as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-Bs.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Furthermore,</a:t>
            </a:r>
          </a:p>
          <a:p>
            <a:r>
              <a:rPr kumimoji="1" lang="en" altLang="zh-CN" dirty="0"/>
              <a:t>To proceed to the next iteration, we retrain the model with I_D^{t} as described in step 2</a:t>
            </a:r>
          </a:p>
          <a:p>
            <a:r>
              <a:rPr kumimoji="1" lang="en" altLang="zh-CN" dirty="0"/>
              <a:t>After multiple iterations, we achieve continuous dynamic alignment and enhancement. </a:t>
            </a:r>
          </a:p>
          <a:p>
            <a:r>
              <a:rPr kumimoji="1" lang="en" altLang="zh-CN" dirty="0"/>
              <a:t>We refer to this version as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-Mt.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Now, we covered the approach part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934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 we introduce the experimental settings</a:t>
            </a:r>
          </a:p>
          <a:p>
            <a:endParaRPr kumimoji="1" lang="en-US" altLang="zh-CN" dirty="0"/>
          </a:p>
          <a:p>
            <a:r>
              <a:rPr kumimoji="1" lang="en" altLang="zh-CN" dirty="0"/>
              <a:t>For pre-training we use two large, publicly available corpora: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one is English Wikipedia, it contains tens of millions of well-written documents , </a:t>
            </a:r>
          </a:p>
          <a:p>
            <a:r>
              <a:rPr kumimoji="1" lang="en" altLang="zh-CN" dirty="0"/>
              <a:t>The other is MS MARCO Document Collection. It has about 3 million documents extracted from web documents using the Bing search engine.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each corpus, we sample 500K documents and generated four noisy documents and five pseudo-queries, for each document. </a:t>
            </a:r>
          </a:p>
          <a:p>
            <a:r>
              <a:rPr kumimoji="1" lang="en" altLang="zh-CN" dirty="0"/>
              <a:t>This results in 2.5M documents and 2.5M pseudo-queries for pre-training.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For Downstream retrieval datasets We leverage two representative retrieval datasets.</a:t>
            </a:r>
          </a:p>
          <a:p>
            <a:r>
              <a:rPr kumimoji="1" lang="en" altLang="zh-CN" dirty="0"/>
              <a:t>The one is MS MARCO Document Ranking dataset. </a:t>
            </a:r>
          </a:p>
          <a:p>
            <a:r>
              <a:rPr kumimoji="1" lang="en" altLang="zh-CN" dirty="0"/>
              <a:t>Following the existing </a:t>
            </a:r>
            <a:r>
              <a:rPr kumimoji="1" lang="en" altLang="zh-CN" dirty="0" err="1"/>
              <a:t>setupm</a:t>
            </a:r>
            <a:r>
              <a:rPr kumimoji="1" lang="en" altLang="zh-CN" dirty="0"/>
              <a:t> we sample a subset of 300K documents for experimentation, denoted as MS 300K, containing 360K training queries, 6980 evaluation queries.</a:t>
            </a:r>
          </a:p>
          <a:p>
            <a:r>
              <a:rPr kumimoji="1" lang="en" altLang="zh-CN" dirty="0"/>
              <a:t>These documents do not overlap with the ones used in pre-training.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other is  Natural Question, it has real questions and Wikipedia documents, having about 228K documents with 307K training queries and 7.8K test queries.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Following typical GR research, we examine three types of baseline: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sparse retrieval, dense retrieval, and advanced gr baselines.</a:t>
            </a:r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42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Following GR work, for NQ, we use hit ratio as the metric. </a:t>
            </a:r>
          </a:p>
          <a:p>
            <a:r>
              <a:rPr kumimoji="1" lang="en" altLang="zh-CN" dirty="0"/>
              <a:t>For MS 300K, we also use mean reciprocal rank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Due to the limited time,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 the implementation details, please refer to our paper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86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 we introduce experimental results</a:t>
            </a:r>
          </a:p>
          <a:p>
            <a:endParaRPr kumimoji="1" lang="en-US" altLang="zh-CN" dirty="0"/>
          </a:p>
          <a:p>
            <a:r>
              <a:rPr kumimoji="1" lang="en" altLang="zh-CN" dirty="0"/>
              <a:t>The comparison between our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 and baselines on MS 300K and NQ</a:t>
            </a:r>
            <a:r>
              <a:rPr kumimoji="1" lang="zh-CN" altLang="en-US" dirty="0"/>
              <a:t> </a:t>
            </a:r>
            <a:r>
              <a:rPr kumimoji="1" lang="en" altLang="zh-CN" dirty="0"/>
              <a:t>are shown in these two Table</a:t>
            </a:r>
            <a:r>
              <a:rPr kumimoji="1" lang="en-US" altLang="zh-CN" dirty="0"/>
              <a:t>s</a:t>
            </a:r>
            <a:r>
              <a:rPr kumimoji="1" lang="zh-CN" altLang="en-US" dirty="0"/>
              <a:t>， </a:t>
            </a:r>
            <a:r>
              <a:rPr kumimoji="1" lang="en" altLang="zh-CN" dirty="0"/>
              <a:t>respectively.</a:t>
            </a:r>
          </a:p>
          <a:p>
            <a:r>
              <a:rPr kumimoji="1" lang="en" altLang="zh-CN" dirty="0"/>
              <a:t>We observe:</a:t>
            </a:r>
          </a:p>
          <a:p>
            <a:r>
              <a:rPr kumimoji="1" lang="en" altLang="zh-CN" dirty="0"/>
              <a:t>the performance of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-Mt is better than strong gr baselines, which demonstrates the effectiveness of our approach.</a:t>
            </a:r>
          </a:p>
          <a:p>
            <a:endParaRPr kumimoji="1" lang="en" altLang="zh-CN" dirty="0"/>
          </a:p>
          <a:p>
            <a:r>
              <a:rPr kumimoji="1" lang="en" altLang="zh-CN" dirty="0"/>
              <a:t>Similar conclusions are observed in NQ as shown in the table on the right.</a:t>
            </a:r>
          </a:p>
          <a:p>
            <a:endParaRPr kumimoji="1" lang="en" altLang="zh-CN" dirty="0"/>
          </a:p>
          <a:p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6795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To analyze the impact of each part of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, we conduct ablation study on the Wikipedia pre-training corpus.</a:t>
            </a:r>
          </a:p>
          <a:p>
            <a:r>
              <a:rPr kumimoji="1" lang="en" altLang="zh-CN" dirty="0"/>
              <a:t>From the Table on the left, we observe the following: each </a:t>
            </a:r>
            <a:r>
              <a:rPr kumimoji="1" lang="en" altLang="zh-CN" dirty="0" err="1"/>
              <a:t>compnenet</a:t>
            </a:r>
            <a:r>
              <a:rPr kumimoji="1" lang="en" altLang="zh-CN" dirty="0"/>
              <a:t> is important for our method</a:t>
            </a:r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0934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As shown in the figure on the left, Under zero-and low-resource settings, our method perform </a:t>
            </a:r>
            <a:r>
              <a:rPr kumimoji="1" lang="en" altLang="zh-CN" dirty="0" err="1"/>
              <a:t>prominsing</a:t>
            </a:r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The iteration of updating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and model parameters is important in our method. </a:t>
            </a:r>
          </a:p>
          <a:p>
            <a:r>
              <a:rPr kumimoji="1" lang="en" altLang="zh-CN" dirty="0"/>
              <a:t>In Figure on the right, we find that performance generally improves as the number of iterations increases from 1 to 7, indicating the effectiveness of the bootstrapping pre-training method.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3844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To analyze the impact of different prompts for generating noisy documents, we remove noisy documents generated using a certain type of prompt during pre-training to train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-Bs$^\</a:t>
            </a:r>
            <a:r>
              <a:rPr kumimoji="1" lang="en" altLang="zh-CN" dirty="0" err="1"/>
              <a:t>mathit</a:t>
            </a:r>
            <a:r>
              <a:rPr kumimoji="1" lang="en" altLang="zh-CN" dirty="0"/>
              <a:t>{MS}$ and evaluate its retrieval performance on the downstream MS 300K dataset.</a:t>
            </a:r>
          </a:p>
          <a:p>
            <a:r>
              <a:rPr kumimoji="1" lang="en" altLang="zh-CN" dirty="0"/>
              <a:t>The results are shown in the Figure on the left.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To further analyze the bootstrapped pre-training, we conduct visual analysis on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-Bs and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-Mt on MS 300K.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more details, please refer to our paper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92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sum up,</a:t>
            </a:r>
          </a:p>
          <a:p>
            <a:r>
              <a:rPr kumimoji="1" lang="en" altLang="zh-CN" dirty="0"/>
              <a:t>In this work, we proposed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, a bootstrapped pre-training method for GR,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it addresses the mismatch between pre-defined fixed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and evolving model parameters in existing pre-training approaches. </a:t>
            </a:r>
          </a:p>
          <a:p>
            <a:endParaRPr kumimoji="1" lang="en" altLang="zh-CN" dirty="0"/>
          </a:p>
          <a:p>
            <a:r>
              <a:rPr kumimoji="1" lang="en" altLang="zh-CN" dirty="0"/>
              <a:t>It dynamically adjusts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based on the model pre-trained with two tasks.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Extensive experiments validate that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 achieves superior performance compared to strong GR baselines on downstream tasks, even in the zero-shot setting.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308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While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 has shown certain results in GR, it still has several limitations as the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computational cost,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scenarios and limited Scalability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253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will introduce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 work from the following aspects.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752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are our main citations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4155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8171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Thank you all for listening. If you have any questions, please feel free to reach out to me via email.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088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We focus on  the Document retrieval task.</a:t>
            </a:r>
          </a:p>
          <a:p>
            <a:r>
              <a:rPr kumimoji="1" lang="en" altLang="zh-CN" dirty="0"/>
              <a:t>it is an important task with widespread applications, such as question answering and fact verification </a:t>
            </a:r>
          </a:p>
          <a:p>
            <a:r>
              <a:rPr kumimoji="1" lang="en" altLang="zh-CN" dirty="0"/>
              <a:t>This task aims to retrieve candidate documents from a huge document collection for a given query</a:t>
            </a:r>
          </a:p>
          <a:p>
            <a:endParaRPr kumimoji="1" lang="en" altLang="zh-CN" dirty="0"/>
          </a:p>
          <a:p>
            <a:r>
              <a:rPr kumimoji="1" lang="en" altLang="zh-CN" dirty="0"/>
              <a:t> </a:t>
            </a:r>
          </a:p>
          <a:p>
            <a:r>
              <a:rPr kumimoji="1" lang="en" altLang="zh-CN" dirty="0"/>
              <a:t>Currently, the dominant implementation is dense retrieval </a:t>
            </a:r>
          </a:p>
          <a:p>
            <a:r>
              <a:rPr kumimoji="1" lang="en" altLang="zh-CN" dirty="0"/>
              <a:t>it encodes the query and documents into dense embedding vectors to capture rich semantics. 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An emerging alternative to dense retrieval in document retrieval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retrieval</a:t>
            </a:r>
          </a:p>
          <a:p>
            <a:endParaRPr kumimoji="1" lang="en" altLang="zh-CN" dirty="0"/>
          </a:p>
          <a:p>
            <a:r>
              <a:rPr kumimoji="1" lang="en" altLang="zh-CN" dirty="0"/>
              <a:t>It employs a sequence-to-sequence architecture to generate relevant document identifiers for queries. </a:t>
            </a:r>
          </a:p>
          <a:p>
            <a:r>
              <a:rPr kumimoji="1" lang="en" altLang="zh-CN" dirty="0"/>
              <a:t>In this manner, the knowledge of all documents in the corpus is encoded into the model parameters, </a:t>
            </a:r>
          </a:p>
          <a:p>
            <a:r>
              <a:rPr kumimoji="1" lang="en" altLang="zh-CN" dirty="0"/>
              <a:t>This is similar to the human cognitive associative mechanism</a:t>
            </a:r>
          </a:p>
          <a:p>
            <a:r>
              <a:rPr kumimoji="1" lang="en" altLang="zh-CN" dirty="0"/>
              <a:t>To achieve this goal, GR involves two basic operations :</a:t>
            </a:r>
          </a:p>
          <a:p>
            <a:r>
              <a:rPr kumimoji="1" lang="en" altLang="zh-CN" dirty="0"/>
              <a:t>One operation is indexing, </a:t>
            </a:r>
          </a:p>
          <a:p>
            <a:r>
              <a:rPr kumimoji="1" lang="en" altLang="zh-CN" dirty="0"/>
              <a:t>it memorizes the entire corpus by associating each document with its identifier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other operation is retrieval, </a:t>
            </a:r>
          </a:p>
          <a:p>
            <a:r>
              <a:rPr kumimoji="1" lang="en" altLang="zh-CN" dirty="0"/>
              <a:t>It uses the indexed corpus information to produce a ranked list of potentially relevant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for a given query.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33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Using general language models, such as BART and T5</a:t>
            </a:r>
            <a:r>
              <a:rPr kumimoji="1" lang="zh-CN" altLang="en-US" dirty="0"/>
              <a:t>，</a:t>
            </a:r>
            <a:r>
              <a:rPr kumimoji="1" lang="en" altLang="zh-CN" dirty="0"/>
              <a:t> as the base Seq2Seq model has become a popular choice in GR</a:t>
            </a:r>
          </a:p>
          <a:p>
            <a:endParaRPr kumimoji="1" lang="en" altLang="zh-CN" dirty="0"/>
          </a:p>
          <a:p>
            <a:r>
              <a:rPr kumimoji="1" lang="en" altLang="zh-CN" dirty="0"/>
              <a:t>On top of this, some work has designed pre-training objectives for GR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example, </a:t>
            </a:r>
            <a:r>
              <a:rPr kumimoji="1" lang="en" altLang="zh-CN" dirty="0" err="1"/>
              <a:t>zhou</a:t>
            </a:r>
            <a:r>
              <a:rPr kumimoji="1" lang="en" altLang="zh-CN" dirty="0"/>
              <a:t> and others proposed indexing- and retrieval-based pre-training tasks;</a:t>
            </a:r>
          </a:p>
          <a:p>
            <a:endParaRPr kumimoji="1" lang="en" altLang="zh-CN" dirty="0"/>
          </a:p>
          <a:p>
            <a:r>
              <a:rPr kumimoji="1" lang="en" altLang="zh-CN" dirty="0"/>
              <a:t>document pieces or pseudo-queries are used as input, and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(e.g., product quantization code) are predicted as output with maximum likelihood estimation (MLE).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703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Similarly, </a:t>
            </a:r>
            <a:r>
              <a:rPr kumimoji="1" lang="en" altLang="zh-CN" dirty="0" err="1"/>
              <a:t>chen</a:t>
            </a:r>
            <a:r>
              <a:rPr kumimoji="1" lang="en" altLang="zh-CN" dirty="0"/>
              <a:t> and others proposed retrieval-based tasks, </a:t>
            </a:r>
          </a:p>
          <a:p>
            <a:r>
              <a:rPr kumimoji="1" lang="en" altLang="zh-CN" dirty="0"/>
              <a:t>These tasks aim to construct and learn pairs of pseudo-queries and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(i.e., Wikipedia titles) from the corpus.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These works demonstrate that applying specialized pre-trained models to GR yields superior results compared to using general language models.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38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While pre-training methods have shown their effectiveness, important limitations remain in the following: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first one</a:t>
            </a:r>
          </a:p>
          <a:p>
            <a:r>
              <a:rPr kumimoji="1" lang="en" altLang="zh-CN" dirty="0"/>
              <a:t>The construction process of pre-defined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is independent from the pre-training process</a:t>
            </a:r>
          </a:p>
          <a:p>
            <a:r>
              <a:rPr kumimoji="1" lang="en" altLang="zh-CN" dirty="0"/>
              <a:t>This results in a semantic gap between both processes, which could potentially hinder the retrieval performance. 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second one</a:t>
            </a:r>
          </a:p>
          <a:p>
            <a:r>
              <a:rPr kumimoji="1" lang="en" altLang="zh-CN" dirty="0" err="1"/>
              <a:t>Docids</a:t>
            </a:r>
            <a:r>
              <a:rPr kumimoji="1" lang="en" altLang="zh-CN" dirty="0"/>
              <a:t> remain unchanged during pre-training.</a:t>
            </a:r>
          </a:p>
          <a:p>
            <a:r>
              <a:rPr kumimoji="1" lang="en" altLang="zh-CN" dirty="0"/>
              <a:t>If the initial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are not suitable, they cannot be further adjusted after the training begins. </a:t>
            </a:r>
          </a:p>
          <a:p>
            <a:r>
              <a:rPr kumimoji="1" lang="en" altLang="zh-CN" dirty="0"/>
              <a:t>Consequently, it may become challenging to learn semantics and relationships between documents, impeding the achievement of satisfactory retrieval performance.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The third one</a:t>
            </a:r>
          </a:p>
          <a:p>
            <a:r>
              <a:rPr kumimoji="1" lang="en" altLang="zh-CN" dirty="0"/>
              <a:t>Existing pre-training methods do not explicitly consider the interrelations between document-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or query-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pairs.</a:t>
            </a:r>
          </a:p>
          <a:p>
            <a:r>
              <a:rPr kumimoji="1" lang="en" altLang="zh-CN" dirty="0"/>
              <a:t>The widely-used MLE objective may result in difficulties in distinguishing among similar documents and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. 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Therefore, we argue that the model should enhance its discriminative and generalization ability.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865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To address these challenges, we introduce a general bootstrapped pre-training method 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GR</a:t>
            </a:r>
            <a:r>
              <a:rPr kumimoji="1" lang="en" altLang="zh-CN" dirty="0"/>
              <a:t>, called </a:t>
            </a:r>
            <a:r>
              <a:rPr kumimoji="1" lang="en" altLang="zh-CN" dirty="0" err="1"/>
              <a:t>BootRet</a:t>
            </a:r>
            <a:r>
              <a:rPr kumimoji="1" lang="en" altLang="zh-CN" dirty="0"/>
              <a:t>.</a:t>
            </a:r>
          </a:p>
          <a:p>
            <a:endParaRPr kumimoji="1" lang="en" altLang="zh-CN" dirty="0"/>
          </a:p>
          <a:p>
            <a:r>
              <a:rPr kumimoji="1" lang="en" altLang="zh-CN" dirty="0"/>
              <a:t>Our objective is to dynamically adjust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in accordance with the evolving model parameters during pre-training. 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key idea is inspired by that the human brain updates the organization of existing knowledge to better match updated goals or contents in learning</a:t>
            </a:r>
          </a:p>
          <a:p>
            <a:endParaRPr kumimoji="1" lang="en" altLang="zh-CN" dirty="0"/>
          </a:p>
          <a:p>
            <a:r>
              <a:rPr kumimoji="1" lang="en" altLang="zh-CN" dirty="0" err="1"/>
              <a:t>BootRet</a:t>
            </a:r>
            <a:r>
              <a:rPr kumimoji="1" lang="en" altLang="zh-CN" dirty="0"/>
              <a:t> includes three key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altLang="zh-CN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bootstrapping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90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For the Initial 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generation</a:t>
            </a:r>
          </a:p>
          <a:p>
            <a:r>
              <a:rPr kumimoji="1" lang="en" altLang="zh-CN" dirty="0"/>
              <a:t> We leverage the encoder of the initial model to encode documents and then obtain the product quantization code as the initial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.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607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For the Pre-training</a:t>
            </a:r>
          </a:p>
          <a:p>
            <a:r>
              <a:rPr kumimoji="1" lang="en" altLang="zh-CN" dirty="0"/>
              <a:t>We design two pre-training tasks, </a:t>
            </a:r>
          </a:p>
          <a:p>
            <a:r>
              <a:rPr kumimoji="1" lang="en" altLang="zh-CN" dirty="0"/>
              <a:t>They are corpus indexing task and relevance predication task. 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this page, we firstly introduce The corpus indexing task </a:t>
            </a:r>
          </a:p>
          <a:p>
            <a:endParaRPr kumimoji="1" lang="en" altLang="zh-CN" dirty="0"/>
          </a:p>
          <a:p>
            <a:r>
              <a:rPr kumimoji="1" lang="en" altLang="zh-CN" dirty="0"/>
              <a:t>It aims to memorize corpus information and distinguish among similar documents and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. </a:t>
            </a:r>
          </a:p>
          <a:p>
            <a:r>
              <a:rPr kumimoji="1" lang="en" altLang="zh-CN" dirty="0"/>
              <a:t>We construct pairs of original documents and corresponding identifiers to simulate the indexing operation. 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We also design Semantic consistency loss and Contrastive losses for corpus indexing</a:t>
            </a:r>
            <a:endParaRPr kumimoji="1" lang="en-US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The noisy documents should maintain semantic consistency with the originals while remaining distinguishable. </a:t>
            </a:r>
          </a:p>
          <a:p>
            <a:r>
              <a:rPr kumimoji="1" lang="en" altLang="zh-CN" dirty="0"/>
              <a:t>We propose </a:t>
            </a:r>
            <a:r>
              <a:rPr kumimoji="1" lang="en-US" altLang="zh-CN" dirty="0"/>
              <a:t>using</a:t>
            </a:r>
            <a:r>
              <a:rPr kumimoji="1" lang="en" altLang="zh-CN" dirty="0"/>
              <a:t> a LLM 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 noisy documents</a:t>
            </a:r>
            <a:r>
              <a:rPr kumimoji="1" lang="en" altLang="zh-CN" dirty="0"/>
              <a:t>. we design the following four prompts to guide LLM generation: </a:t>
            </a:r>
          </a:p>
          <a:p>
            <a:r>
              <a:rPr kumimoji="1" lang="en" altLang="zh-CN" dirty="0"/>
              <a:t>A synonym replacement prompt: Replace some words in the given document with their synonyms while maintaining the overall semantic meaning</a:t>
            </a:r>
          </a:p>
          <a:p>
            <a:r>
              <a:rPr kumimoji="1" lang="en" altLang="zh-CN" dirty="0"/>
              <a:t>A sentence removal prompt: Remove one or more sentences from the given document, while maintaining the overall semantic meaning</a:t>
            </a:r>
          </a:p>
          <a:p>
            <a:r>
              <a:rPr kumimoji="1" lang="en" altLang="zh-CN" dirty="0"/>
              <a:t>A sentence shuffling prompt: Rearrange the sentences in the given document to create a new flow, while maintaining the overall semantic meaning</a:t>
            </a:r>
          </a:p>
          <a:p>
            <a:r>
              <a:rPr kumimoji="1" lang="en" altLang="zh-CN" dirty="0"/>
              <a:t>A word masking prompt: Mask some words with [Masked] token in the given document, while maintaining the overall semantic meaning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For the Semantic consistency loss, It aims at maintaining overall semantic consistency between original and noisy documents. </a:t>
            </a:r>
          </a:p>
          <a:p>
            <a:r>
              <a:rPr kumimoji="1" lang="en" altLang="zh-CN" dirty="0"/>
              <a:t>Specifically, in a mini-batch, there are a total of 4N document-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pairs, </a:t>
            </a:r>
          </a:p>
          <a:p>
            <a:r>
              <a:rPr kumimoji="1" lang="en" altLang="zh-CN" dirty="0"/>
              <a:t>N pairs correspond to the original pairs, and each original document has four noisy pairs.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For the contrastive losses</a:t>
            </a:r>
          </a:p>
          <a:p>
            <a:r>
              <a:rPr kumimoji="1" lang="en" altLang="zh-CN" dirty="0"/>
              <a:t>Conditioned on original document-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pairs, we encourage the model to generate a 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that corresponds to the document rather than the </a:t>
            </a:r>
            <a:r>
              <a:rPr kumimoji="1" lang="en" altLang="zh-CN" dirty="0" err="1"/>
              <a:t>docids</a:t>
            </a:r>
            <a:r>
              <a:rPr kumimoji="1" lang="en" altLang="zh-CN" dirty="0"/>
              <a:t> of other documents. </a:t>
            </a:r>
          </a:p>
          <a:p>
            <a:r>
              <a:rPr kumimoji="1" lang="en" altLang="zh-CN" dirty="0"/>
              <a:t>In the same mini-batch, we aim for the model to generate the </a:t>
            </a:r>
            <a:r>
              <a:rPr kumimoji="1" lang="en" altLang="zh-CN" dirty="0" err="1"/>
              <a:t>docid</a:t>
            </a:r>
            <a:r>
              <a:rPr kumimoji="1" lang="en" altLang="zh-CN" dirty="0"/>
              <a:t> corresponding to the document with a higher probability than generating others.</a:t>
            </a:r>
          </a:p>
          <a:p>
            <a:r>
              <a:rPr kumimoji="1" lang="en" altLang="zh-CN" dirty="0"/>
              <a:t>The loss is formulated as this equation</a:t>
            </a:r>
          </a:p>
          <a:p>
            <a:endParaRPr kumimoji="1" lang="en" altLang="zh-CN" dirty="0"/>
          </a:p>
          <a:p>
            <a:r>
              <a:rPr kumimoji="1" lang="en" altLang="zh-CN" dirty="0"/>
              <a:t>Similarly, for noisy pairs, the loss is defined as this equation</a:t>
            </a:r>
          </a:p>
          <a:p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en" altLang="zh-CN" dirty="0"/>
              <a:t>The pre-training objective of the corpus indexing task is a weighted sum of the three aforementioned losses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C1591-3051-6144-A999-43E64BA9BE8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591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0B809-57E3-7F2F-EFD8-6AEE79731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FB6698-163F-2FF3-B2DA-006B6188D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7D2FE-AF4B-6B4B-722C-0638FD2F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9BFCB-93B6-90BA-6089-B4E8C3F3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ACF9A4-E933-0C40-8B06-EBC792E8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32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1A8C0D-D616-C927-D718-6A9C8A25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126445-A36F-3E30-7C8F-51E4A5841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7B9D9F-9F85-3D3B-BA11-8BEE7DB4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08DFD-DBB4-E24E-E8ED-DF91B6AA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F3312D-789F-2E39-E1BF-5DE3CE19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97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44BE87A-1E08-253E-35F6-CD7B2D9D8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D7FDB-B8FE-326F-8D2E-E3570F65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EC7C07-F75F-4408-8B02-E04A1386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038C1E-9106-F53E-0A9B-FC3A11FA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A98F2E-205A-68E1-0F8C-DD616442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9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18EC5-2DA7-A299-DAFA-26D248B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79D07-C723-E275-9F81-50D14A74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A5E34E-39C9-1580-2B07-90D3CB2B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D8A59C-DE1C-E8D7-02B2-1EEB2693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AC1800-3E45-3A67-DF13-539E08D6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9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FC927-E892-E90F-D358-0110CDCD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E9ECA8-4CA3-D87B-B61F-10E13D1BE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50B15-5AE2-1634-F142-588BC813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D6874A-1D7B-D301-55EB-E4B156D3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A2846-0574-4140-0FC7-72F7D2D8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49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FFE8B-ECE7-3DCF-0BE2-73A9B377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F8CB88-BD4B-39BC-4C9D-19A91380F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C75E40-2BBA-FD26-996C-234BEEBD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896492-8283-DD03-131D-F3AD96E6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EDEB9-BFFB-9C60-8260-0EB8F3EC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A8D3CF-879B-EE3A-232B-8AC85D1E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06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60884-5D4F-F9F5-A7D9-AC8C34BE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4220BB-D6BB-C326-F42A-4271F36D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6748A3-18BD-C203-92BC-522280953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E16DF2-A683-1D89-1359-91FE105C1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2FE32-DD2B-F628-6E38-B57E22378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B5EC67-50D9-9558-76F4-BC7C6DF7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3958E6-28A2-0BE0-FACF-35945AA4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0CD14E-B64F-4729-BEFD-15F7E34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184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02F03-72C7-B040-7385-34578BBC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E75A36-3528-7507-A496-CF662635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C50686-EFE5-6119-F7A5-B9E10CB5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933C19-1C0C-BBD6-294E-8E69A96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005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A48165-23BF-F820-5E0C-A5EF3346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D489F1-2A91-1167-9E0D-ED2E8BF2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21F885-77C1-9C5D-4734-C7FD7A87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35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E6995-8D9D-89B6-53FE-0B7313B2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EAFE4-CFC0-AF5C-EFEE-C8E2398F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83DD4A-491F-619C-AA63-74C51E233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E2A7A-FB66-5479-6B5F-2F512317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1D224E-092C-4D1E-EA74-42CECFEB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70E25F-7716-9467-F863-E1F49783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59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30DE3-D8DD-8C60-F990-78CCC1DC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B2B85A-7B9C-59AE-E8C1-5F1242119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EE33AB-2FAD-C10B-19DC-B5E522EFA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48B515-7097-609D-B60A-837CD515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C4510E-81C2-BC42-C06F-A4544C71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0FD752-ECF0-5627-2ED0-B2CD1B7C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63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BDB9F9E-0833-3102-7241-E6ADF704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AAD959-A2A8-1C7B-DCE4-BC6441F3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A3619-EEEB-5B13-D41D-279D06957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8803FD-52E3-A54C-A6BF-C438E9294102}" type="datetimeFigureOut">
              <a:rPr kumimoji="1" lang="zh-CN" altLang="en-US" smtClean="0"/>
              <a:t>2024/7/18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1F962-5952-E714-8437-DF0DF8BB4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612A1F-0F6E-D945-FB3F-5834027F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2450D1-ECF9-0545-86DC-F71ADA6110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180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png"/><Relationship Id="rId18" Type="http://schemas.openxmlformats.org/officeDocument/2006/relationships/image" Target="../media/image170.png"/><Relationship Id="rId3" Type="http://schemas.openxmlformats.org/officeDocument/2006/relationships/audio" Target="../media/media10.m4a"/><Relationship Id="rId21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15.png"/><Relationship Id="rId17" Type="http://schemas.openxmlformats.org/officeDocument/2006/relationships/image" Target="../media/image160.png"/><Relationship Id="rId2" Type="http://schemas.microsoft.com/office/2007/relationships/media" Target="../media/media10.m4a"/><Relationship Id="rId16" Type="http://schemas.openxmlformats.org/officeDocument/2006/relationships/image" Target="../media/image150.png"/><Relationship Id="rId20" Type="http://schemas.openxmlformats.org/officeDocument/2006/relationships/image" Target="../media/image23.png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media11.m4a"/><Relationship Id="rId16" Type="http://schemas.openxmlformats.org/officeDocument/2006/relationships/image" Target="../media/image4.png"/><Relationship Id="rId1" Type="http://schemas.microsoft.com/office/2007/relationships/media" Target="../media/media11.m4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80.png"/><Relationship Id="rId3" Type="http://schemas.openxmlformats.org/officeDocument/2006/relationships/audio" Target="../media/media9.m4a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70.png"/><Relationship Id="rId2" Type="http://schemas.microsoft.com/office/2007/relationships/media" Target="../media/media9.m4a"/><Relationship Id="rId16" Type="http://schemas.openxmlformats.org/officeDocument/2006/relationships/image" Target="../media/image160.png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004A4-1DE6-1B65-B27D-595D689D7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Pre-training with Dynamic Identifier Prediction for Generative Retrieval</a:t>
            </a:r>
            <a:endParaRPr kumimoji="1"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80B80B-BF5F-4BB7-8E69-DF3EA2A45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156571"/>
          </a:xfrm>
        </p:spPr>
        <p:txBody>
          <a:bodyPr>
            <a:norm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Yubao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Ruqing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Jiafeng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Guo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Maarten de Rijke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Yixing Fan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Xueqi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 Key Lab of Network Data Science and Technology, ICT, CAS</a:t>
            </a:r>
          </a:p>
          <a:p>
            <a:r>
              <a:rPr kumimoji="1"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</a:t>
            </a:r>
          </a:p>
          <a:p>
            <a:r>
              <a:rPr kumimoji="1"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Amsterdam</a:t>
            </a:r>
          </a:p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{tangyubao21b,zhangruqing,guojiafeng,fanyixing,cxq}@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ict.ac.cn</a:t>
            </a:r>
            <a:endParaRPr kumimoji="1"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m.derijke@uva.nl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483131-0ECA-7E39-85D6-A29FDF813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093" y="218618"/>
            <a:ext cx="1347795" cy="11349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003891-77B3-C147-7453-73428AADA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2995" y="218617"/>
            <a:ext cx="1115068" cy="11382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2B8E39-22A4-3BB9-F7EB-8F58D9D31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9573" y="230737"/>
            <a:ext cx="1115068" cy="11228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9F4408-2227-0E09-FC75-B17C5EBF9C22}"/>
              </a:ext>
            </a:extLst>
          </p:cNvPr>
          <p:cNvSpPr txBox="1"/>
          <p:nvPr/>
        </p:nvSpPr>
        <p:spPr>
          <a:xfrm>
            <a:off x="3046476" y="63008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https://arxiv.org/pdf/2407.11504</a:t>
            </a:r>
          </a:p>
        </p:txBody>
      </p:sp>
      <p:pic>
        <p:nvPicPr>
          <p:cNvPr id="15" name="音频 14">
            <a:extLst>
              <a:ext uri="{FF2B5EF4-FFF2-40B4-BE49-F238E27FC236}">
                <a16:creationId xmlns:a16="http://schemas.microsoft.com/office/drawing/2014/main" id="{4AF8A2F1-DD3F-6B4C-9963-BC221067E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90"/>
    </mc:Choice>
    <mc:Fallback xmlns="">
      <p:transition spd="slow" advTm="28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</a:t>
            </a:r>
          </a:p>
          <a:p>
            <a:pPr lvl="1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prediction task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Pseudo-query construction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objective</a:t>
            </a: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learning</a:t>
            </a:r>
          </a:p>
          <a:p>
            <a:endParaRPr kumimoji="1"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64EB14-03D6-DF38-7437-0356D56A4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735" y="2814480"/>
            <a:ext cx="2569896" cy="5638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DA64E2-D543-83FE-B58B-5BA20D2D2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584" y="4546734"/>
            <a:ext cx="3393424" cy="3541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2CAD16-4B20-4800-7747-D67158A40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35" y="5305858"/>
            <a:ext cx="3035615" cy="6111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B221BF-3172-29AD-39D6-92F2D03EE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6351" y="5334771"/>
            <a:ext cx="1430958" cy="553304"/>
          </a:xfrm>
          <a:prstGeom prst="rect">
            <a:avLst/>
          </a:prstGeom>
        </p:spPr>
      </p:pic>
      <p:sp>
        <p:nvSpPr>
          <p:cNvPr id="75" name="圆角矩形 74">
            <a:extLst>
              <a:ext uri="{FF2B5EF4-FFF2-40B4-BE49-F238E27FC236}">
                <a16:creationId xmlns:a16="http://schemas.microsoft.com/office/drawing/2014/main" id="{CBE71066-91C0-2BA3-7107-AE1716BA28F0}"/>
              </a:ext>
            </a:extLst>
          </p:cNvPr>
          <p:cNvSpPr/>
          <p:nvPr/>
        </p:nvSpPr>
        <p:spPr>
          <a:xfrm>
            <a:off x="5761624" y="1411889"/>
            <a:ext cx="3532635" cy="4018683"/>
          </a:xfrm>
          <a:prstGeom prst="roundRect">
            <a:avLst>
              <a:gd name="adj" fmla="val 135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6" name="圆角矩形 75">
            <a:extLst>
              <a:ext uri="{FF2B5EF4-FFF2-40B4-BE49-F238E27FC236}">
                <a16:creationId xmlns:a16="http://schemas.microsoft.com/office/drawing/2014/main" id="{A98FC7E4-C2D9-73F1-57D7-48657A1E1535}"/>
              </a:ext>
            </a:extLst>
          </p:cNvPr>
          <p:cNvSpPr/>
          <p:nvPr/>
        </p:nvSpPr>
        <p:spPr>
          <a:xfrm>
            <a:off x="9383846" y="1411889"/>
            <a:ext cx="2016545" cy="4018683"/>
          </a:xfrm>
          <a:prstGeom prst="roundRect">
            <a:avLst>
              <a:gd name="adj" fmla="val 135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7C8AC418-5DEB-E4D9-901E-D0379F713640}"/>
              </a:ext>
            </a:extLst>
          </p:cNvPr>
          <p:cNvSpPr/>
          <p:nvPr/>
        </p:nvSpPr>
        <p:spPr>
          <a:xfrm>
            <a:off x="8690606" y="1459647"/>
            <a:ext cx="1475126" cy="9965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DD5E9532-A8DD-B7FF-331E-E3D425B7D843}"/>
              </a:ext>
            </a:extLst>
          </p:cNvPr>
          <p:cNvSpPr/>
          <p:nvPr/>
        </p:nvSpPr>
        <p:spPr>
          <a:xfrm>
            <a:off x="9549050" y="4738981"/>
            <a:ext cx="1703554" cy="52048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004F41F-0B54-656C-4F15-880183748493}"/>
              </a:ext>
            </a:extLst>
          </p:cNvPr>
          <p:cNvSpPr/>
          <p:nvPr/>
        </p:nvSpPr>
        <p:spPr>
          <a:xfrm>
            <a:off x="7632824" y="4738981"/>
            <a:ext cx="1536634" cy="52048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6BE4E6F4-0033-B733-093E-363216473DD3}"/>
              </a:ext>
            </a:extLst>
          </p:cNvPr>
          <p:cNvSpPr/>
          <p:nvPr/>
        </p:nvSpPr>
        <p:spPr>
          <a:xfrm>
            <a:off x="5686370" y="1141969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B6198D2E-CACE-C889-DD7F-85602B6257F8}"/>
              </a:ext>
            </a:extLst>
          </p:cNvPr>
          <p:cNvSpPr/>
          <p:nvPr/>
        </p:nvSpPr>
        <p:spPr>
          <a:xfrm>
            <a:off x="6479459" y="2313370"/>
            <a:ext cx="2139790" cy="69572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36A98B6F-1362-3663-6D8C-7F266D285010}"/>
              </a:ext>
            </a:extLst>
          </p:cNvPr>
          <p:cNvSpPr/>
          <p:nvPr/>
        </p:nvSpPr>
        <p:spPr>
          <a:xfrm>
            <a:off x="5920610" y="4738981"/>
            <a:ext cx="1536634" cy="52048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0B7F83D7-C374-FB92-B0C7-888C804B5C29}"/>
              </a:ext>
            </a:extLst>
          </p:cNvPr>
          <p:cNvSpPr/>
          <p:nvPr/>
        </p:nvSpPr>
        <p:spPr>
          <a:xfrm>
            <a:off x="5673394" y="5905135"/>
            <a:ext cx="6124185" cy="358505"/>
          </a:xfrm>
          <a:prstGeom prst="roundRect">
            <a:avLst>
              <a:gd name="adj" fmla="val 6316"/>
            </a:avLst>
          </a:prstGeom>
          <a:solidFill>
            <a:srgbClr val="F2F2F2">
              <a:alpha val="52941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6E628539-6B68-1845-3868-454CC0FA4A3F}"/>
              </a:ext>
            </a:extLst>
          </p:cNvPr>
          <p:cNvSpPr/>
          <p:nvPr/>
        </p:nvSpPr>
        <p:spPr>
          <a:xfrm>
            <a:off x="5633697" y="840725"/>
            <a:ext cx="5191925" cy="4521979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5" name="图片 84" descr="形状&#10;&#10;低可信度描述已自动生成">
            <a:extLst>
              <a:ext uri="{FF2B5EF4-FFF2-40B4-BE49-F238E27FC236}">
                <a16:creationId xmlns:a16="http://schemas.microsoft.com/office/drawing/2014/main" id="{4119DD52-C0E9-0CF7-7469-F9111082E9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7860" y="2338376"/>
            <a:ext cx="605481" cy="605481"/>
          </a:xfrm>
          <a:prstGeom prst="rect">
            <a:avLst/>
          </a:prstGeom>
        </p:spPr>
      </p:pic>
      <p:pic>
        <p:nvPicPr>
          <p:cNvPr id="86" name="图片 85" descr="形状&#10;&#10;低可信度描述已自动生成">
            <a:extLst>
              <a:ext uri="{FF2B5EF4-FFF2-40B4-BE49-F238E27FC236}">
                <a16:creationId xmlns:a16="http://schemas.microsoft.com/office/drawing/2014/main" id="{5C09CB04-B070-585B-3F1F-F3BC337886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5132" y="2338376"/>
            <a:ext cx="605474" cy="605474"/>
          </a:xfrm>
          <a:prstGeom prst="rect">
            <a:avLst/>
          </a:prstGeom>
        </p:spPr>
      </p:pic>
      <p:pic>
        <p:nvPicPr>
          <p:cNvPr id="87" name="图片 86" descr="形状&#10;&#10;低可信度描述已自动生成">
            <a:extLst>
              <a:ext uri="{FF2B5EF4-FFF2-40B4-BE49-F238E27FC236}">
                <a16:creationId xmlns:a16="http://schemas.microsoft.com/office/drawing/2014/main" id="{EE3B90C9-D43E-947A-21C2-D59753BC3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8295" y="4870273"/>
            <a:ext cx="313900" cy="313900"/>
          </a:xfrm>
          <a:prstGeom prst="rect">
            <a:avLst/>
          </a:prstGeom>
        </p:spPr>
      </p:pic>
      <p:pic>
        <p:nvPicPr>
          <p:cNvPr id="88" name="图片 87" descr="形状&#10;&#10;低可信度描述已自动生成">
            <a:extLst>
              <a:ext uri="{FF2B5EF4-FFF2-40B4-BE49-F238E27FC236}">
                <a16:creationId xmlns:a16="http://schemas.microsoft.com/office/drawing/2014/main" id="{6C8EC7B4-A49D-C6E4-CFF6-E924145282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6425" y="4870278"/>
            <a:ext cx="313890" cy="313890"/>
          </a:xfrm>
          <a:prstGeom prst="rect">
            <a:avLst/>
          </a:prstGeom>
        </p:spPr>
      </p:pic>
      <p:sp>
        <p:nvSpPr>
          <p:cNvPr id="89" name="圆角矩形 88">
            <a:extLst>
              <a:ext uri="{FF2B5EF4-FFF2-40B4-BE49-F238E27FC236}">
                <a16:creationId xmlns:a16="http://schemas.microsoft.com/office/drawing/2014/main" id="{2958C107-AB58-2ADF-FCE1-E4F219B8B42A}"/>
              </a:ext>
            </a:extLst>
          </p:cNvPr>
          <p:cNvSpPr/>
          <p:nvPr/>
        </p:nvSpPr>
        <p:spPr>
          <a:xfrm>
            <a:off x="6386977" y="3433226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C238E969-2DDB-67D9-623B-3E13A482FEC6}"/>
              </a:ext>
            </a:extLst>
          </p:cNvPr>
          <p:cNvSpPr/>
          <p:nvPr/>
        </p:nvSpPr>
        <p:spPr>
          <a:xfrm>
            <a:off x="6386977" y="3913755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156FD27C-421D-59EF-97B7-FBEB41F64574}"/>
              </a:ext>
            </a:extLst>
          </p:cNvPr>
          <p:cNvSpPr/>
          <p:nvPr/>
        </p:nvSpPr>
        <p:spPr>
          <a:xfrm>
            <a:off x="6336394" y="3330911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2" name="图片 91" descr="形状&#10;&#10;低可信度描述已自动生成">
            <a:extLst>
              <a:ext uri="{FF2B5EF4-FFF2-40B4-BE49-F238E27FC236}">
                <a16:creationId xmlns:a16="http://schemas.microsoft.com/office/drawing/2014/main" id="{B4C90217-05E0-D805-850B-73EDB509D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2939" y="4870273"/>
            <a:ext cx="313900" cy="313900"/>
          </a:xfrm>
          <a:prstGeom prst="rect">
            <a:avLst/>
          </a:prstGeom>
        </p:spPr>
      </p:pic>
      <p:pic>
        <p:nvPicPr>
          <p:cNvPr id="93" name="图片 92" descr="形状&#10;&#10;低可信度描述已自动生成">
            <a:extLst>
              <a:ext uri="{FF2B5EF4-FFF2-40B4-BE49-F238E27FC236}">
                <a16:creationId xmlns:a16="http://schemas.microsoft.com/office/drawing/2014/main" id="{5BB6B3C7-AF45-05FA-FE33-42F71805A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1914" y="4870278"/>
            <a:ext cx="313890" cy="313890"/>
          </a:xfrm>
          <a:prstGeom prst="rect">
            <a:avLst/>
          </a:prstGeom>
        </p:spPr>
      </p:pic>
      <p:sp>
        <p:nvSpPr>
          <p:cNvPr id="94" name="圆角矩形 93">
            <a:extLst>
              <a:ext uri="{FF2B5EF4-FFF2-40B4-BE49-F238E27FC236}">
                <a16:creationId xmlns:a16="http://schemas.microsoft.com/office/drawing/2014/main" id="{ED417757-019B-4914-C1BB-3AB50A4432FC}"/>
              </a:ext>
            </a:extLst>
          </p:cNvPr>
          <p:cNvSpPr/>
          <p:nvPr/>
        </p:nvSpPr>
        <p:spPr>
          <a:xfrm>
            <a:off x="8048061" y="3437342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5" name="圆角矩形 94">
            <a:extLst>
              <a:ext uri="{FF2B5EF4-FFF2-40B4-BE49-F238E27FC236}">
                <a16:creationId xmlns:a16="http://schemas.microsoft.com/office/drawing/2014/main" id="{876AE3EF-4607-81C9-F5D3-7FB3C38748C3}"/>
              </a:ext>
            </a:extLst>
          </p:cNvPr>
          <p:cNvSpPr/>
          <p:nvPr/>
        </p:nvSpPr>
        <p:spPr>
          <a:xfrm>
            <a:off x="8048061" y="3917871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" name="圆角矩形 95">
            <a:extLst>
              <a:ext uri="{FF2B5EF4-FFF2-40B4-BE49-F238E27FC236}">
                <a16:creationId xmlns:a16="http://schemas.microsoft.com/office/drawing/2014/main" id="{53CB3A0B-C353-F387-6473-6DAD58DF874E}"/>
              </a:ext>
            </a:extLst>
          </p:cNvPr>
          <p:cNvSpPr/>
          <p:nvPr/>
        </p:nvSpPr>
        <p:spPr>
          <a:xfrm>
            <a:off x="7996324" y="3335027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7" name="图片 96" descr="形状&#10;&#10;低可信度描述已自动生成">
            <a:extLst>
              <a:ext uri="{FF2B5EF4-FFF2-40B4-BE49-F238E27FC236}">
                <a16:creationId xmlns:a16="http://schemas.microsoft.com/office/drawing/2014/main" id="{83636E6B-9B49-B305-A212-76FA3D529E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5732" y="2412398"/>
            <a:ext cx="419929" cy="419929"/>
          </a:xfrm>
          <a:prstGeom prst="rect">
            <a:avLst/>
          </a:prstGeom>
        </p:spPr>
      </p:pic>
      <p:pic>
        <p:nvPicPr>
          <p:cNvPr id="98" name="图片 97" descr="形状&#10;&#10;低可信度描述已自动生成">
            <a:extLst>
              <a:ext uri="{FF2B5EF4-FFF2-40B4-BE49-F238E27FC236}">
                <a16:creationId xmlns:a16="http://schemas.microsoft.com/office/drawing/2014/main" id="{7A4A9FF8-5D41-F039-4B59-4674C131C7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2930" y="4870273"/>
            <a:ext cx="313900" cy="313900"/>
          </a:xfrm>
          <a:prstGeom prst="rect">
            <a:avLst/>
          </a:prstGeom>
        </p:spPr>
      </p:pic>
      <p:pic>
        <p:nvPicPr>
          <p:cNvPr id="99" name="图片 98" descr="形状&#10;&#10;低可信度描述已自动生成">
            <a:extLst>
              <a:ext uri="{FF2B5EF4-FFF2-40B4-BE49-F238E27FC236}">
                <a16:creationId xmlns:a16="http://schemas.microsoft.com/office/drawing/2014/main" id="{5AE3E50F-AB83-9FDA-8A76-7ED70F7486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54446" y="4870278"/>
            <a:ext cx="313890" cy="313890"/>
          </a:xfrm>
          <a:prstGeom prst="rect">
            <a:avLst/>
          </a:prstGeom>
        </p:spPr>
      </p:pic>
      <p:sp>
        <p:nvSpPr>
          <p:cNvPr id="100" name="圆角矩形 99">
            <a:extLst>
              <a:ext uri="{FF2B5EF4-FFF2-40B4-BE49-F238E27FC236}">
                <a16:creationId xmlns:a16="http://schemas.microsoft.com/office/drawing/2014/main" id="{1AE5DA8B-5F81-171F-5A06-3C9A367C9450}"/>
              </a:ext>
            </a:extLst>
          </p:cNvPr>
          <p:cNvSpPr/>
          <p:nvPr/>
        </p:nvSpPr>
        <p:spPr>
          <a:xfrm>
            <a:off x="10038052" y="3429101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849987AA-A91F-7191-A300-AC282E82611D}"/>
              </a:ext>
            </a:extLst>
          </p:cNvPr>
          <p:cNvSpPr/>
          <p:nvPr/>
        </p:nvSpPr>
        <p:spPr>
          <a:xfrm>
            <a:off x="10038052" y="3909630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45ADC1E2-205D-80C8-6474-EF99A102C3A9}"/>
              </a:ext>
            </a:extLst>
          </p:cNvPr>
          <p:cNvSpPr/>
          <p:nvPr/>
        </p:nvSpPr>
        <p:spPr>
          <a:xfrm>
            <a:off x="9986315" y="3326786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5049C85A-CA0A-27E7-8AE5-A96D6313DCF7}"/>
              </a:ext>
            </a:extLst>
          </p:cNvPr>
          <p:cNvCxnSpPr>
            <a:cxnSpLocks/>
            <a:stCxn id="85" idx="2"/>
            <a:endCxn id="91" idx="0"/>
          </p:cNvCxnSpPr>
          <p:nvPr/>
        </p:nvCxnSpPr>
        <p:spPr>
          <a:xfrm>
            <a:off x="6720601" y="2943857"/>
            <a:ext cx="6554" cy="38705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97D3E4F9-D716-35B2-5271-BC949786C3E8}"/>
              </a:ext>
            </a:extLst>
          </p:cNvPr>
          <p:cNvCxnSpPr>
            <a:cxnSpLocks/>
            <a:stCxn id="91" idx="2"/>
            <a:endCxn id="87" idx="0"/>
          </p:cNvCxnSpPr>
          <p:nvPr/>
        </p:nvCxnSpPr>
        <p:spPr>
          <a:xfrm flipH="1">
            <a:off x="6305245" y="4392974"/>
            <a:ext cx="421910" cy="4772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5" name="直线箭头连接符 104">
            <a:extLst>
              <a:ext uri="{FF2B5EF4-FFF2-40B4-BE49-F238E27FC236}">
                <a16:creationId xmlns:a16="http://schemas.microsoft.com/office/drawing/2014/main" id="{F5CD60E4-4C45-0C17-8FE1-930216CA521F}"/>
              </a:ext>
            </a:extLst>
          </p:cNvPr>
          <p:cNvCxnSpPr>
            <a:cxnSpLocks/>
            <a:stCxn id="91" idx="2"/>
            <a:endCxn id="88" idx="0"/>
          </p:cNvCxnSpPr>
          <p:nvPr/>
        </p:nvCxnSpPr>
        <p:spPr>
          <a:xfrm>
            <a:off x="6727155" y="4392974"/>
            <a:ext cx="396215" cy="4773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BCA61218-F800-3CFA-5FF1-2242C3EA9A33}"/>
              </a:ext>
            </a:extLst>
          </p:cNvPr>
          <p:cNvCxnSpPr>
            <a:stCxn id="86" idx="2"/>
            <a:endCxn id="96" idx="0"/>
          </p:cNvCxnSpPr>
          <p:nvPr/>
        </p:nvCxnSpPr>
        <p:spPr>
          <a:xfrm flipH="1">
            <a:off x="8387085" y="2943850"/>
            <a:ext cx="784" cy="3911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788E7FF4-AAC1-AF32-A846-CF5CA5601223}"/>
              </a:ext>
            </a:extLst>
          </p:cNvPr>
          <p:cNvCxnSpPr>
            <a:cxnSpLocks/>
            <a:stCxn id="96" idx="2"/>
            <a:endCxn id="92" idx="0"/>
          </p:cNvCxnSpPr>
          <p:nvPr/>
        </p:nvCxnSpPr>
        <p:spPr>
          <a:xfrm flipH="1">
            <a:off x="7989889" y="4397090"/>
            <a:ext cx="397196" cy="47318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60871C90-5C51-CE81-AA3C-5007871BDE7B}"/>
              </a:ext>
            </a:extLst>
          </p:cNvPr>
          <p:cNvCxnSpPr>
            <a:cxnSpLocks/>
            <a:stCxn id="96" idx="2"/>
            <a:endCxn id="93" idx="0"/>
          </p:cNvCxnSpPr>
          <p:nvPr/>
        </p:nvCxnSpPr>
        <p:spPr>
          <a:xfrm>
            <a:off x="8387085" y="4397090"/>
            <a:ext cx="421774" cy="4731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线箭头连接符 108">
            <a:extLst>
              <a:ext uri="{FF2B5EF4-FFF2-40B4-BE49-F238E27FC236}">
                <a16:creationId xmlns:a16="http://schemas.microsoft.com/office/drawing/2014/main" id="{2D66B60B-9EFB-5DAF-61AC-55CB38E497BE}"/>
              </a:ext>
            </a:extLst>
          </p:cNvPr>
          <p:cNvCxnSpPr>
            <a:cxnSpLocks/>
            <a:stCxn id="97" idx="2"/>
            <a:endCxn id="102" idx="0"/>
          </p:cNvCxnSpPr>
          <p:nvPr/>
        </p:nvCxnSpPr>
        <p:spPr>
          <a:xfrm>
            <a:off x="10375697" y="2832327"/>
            <a:ext cx="1379" cy="49445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0" name="直线箭头连接符 109">
            <a:extLst>
              <a:ext uri="{FF2B5EF4-FFF2-40B4-BE49-F238E27FC236}">
                <a16:creationId xmlns:a16="http://schemas.microsoft.com/office/drawing/2014/main" id="{A18A50C4-8D98-6CDA-08C3-64BD772CC07D}"/>
              </a:ext>
            </a:extLst>
          </p:cNvPr>
          <p:cNvCxnSpPr>
            <a:cxnSpLocks/>
            <a:stCxn id="102" idx="2"/>
            <a:endCxn id="98" idx="0"/>
          </p:cNvCxnSpPr>
          <p:nvPr/>
        </p:nvCxnSpPr>
        <p:spPr>
          <a:xfrm flipH="1">
            <a:off x="9979880" y="4388849"/>
            <a:ext cx="397196" cy="4814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06DAA699-05E7-E5A7-B750-C7267B96BE5C}"/>
              </a:ext>
            </a:extLst>
          </p:cNvPr>
          <p:cNvCxnSpPr>
            <a:cxnSpLocks/>
            <a:stCxn id="102" idx="2"/>
            <a:endCxn id="99" idx="0"/>
          </p:cNvCxnSpPr>
          <p:nvPr/>
        </p:nvCxnSpPr>
        <p:spPr>
          <a:xfrm>
            <a:off x="10377076" y="4388849"/>
            <a:ext cx="434315" cy="48142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02CE03A7-55CB-B628-8B3F-1AF08A13CBBE}"/>
              </a:ext>
            </a:extLst>
          </p:cNvPr>
          <p:cNvSpPr txBox="1"/>
          <p:nvPr/>
        </p:nvSpPr>
        <p:spPr>
          <a:xfrm>
            <a:off x="6544271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22E64FFD-9F38-3390-D02E-F71AFF551D0D}"/>
              </a:ext>
            </a:extLst>
          </p:cNvPr>
          <p:cNvSpPr txBox="1"/>
          <p:nvPr/>
        </p:nvSpPr>
        <p:spPr>
          <a:xfrm>
            <a:off x="8229251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46BCB83-A646-20A5-215E-23BD56509665}"/>
              </a:ext>
            </a:extLst>
          </p:cNvPr>
          <p:cNvSpPr txBox="1"/>
          <p:nvPr/>
        </p:nvSpPr>
        <p:spPr>
          <a:xfrm>
            <a:off x="10226965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6C006BE1-E9B2-F036-0F15-32C93767B802}"/>
              </a:ext>
            </a:extLst>
          </p:cNvPr>
          <p:cNvSpPr txBox="1"/>
          <p:nvPr/>
        </p:nvSpPr>
        <p:spPr>
          <a:xfrm>
            <a:off x="5842800" y="5952359"/>
            <a:ext cx="28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probability of the positive </a:t>
            </a:r>
            <a:r>
              <a:rPr kumimoji="1"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B87ACD3D-7504-1E6B-4EDB-B68A20E5762C}"/>
              </a:ext>
            </a:extLst>
          </p:cNvPr>
          <p:cNvSpPr txBox="1"/>
          <p:nvPr/>
        </p:nvSpPr>
        <p:spPr>
          <a:xfrm>
            <a:off x="9001359" y="5952359"/>
            <a:ext cx="28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probability of the negative </a:t>
            </a:r>
            <a:r>
              <a:rPr kumimoji="1"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" name="图片 116" descr="形状&#10;&#10;低可信度描述已自动生成">
            <a:extLst>
              <a:ext uri="{FF2B5EF4-FFF2-40B4-BE49-F238E27FC236}">
                <a16:creationId xmlns:a16="http://schemas.microsoft.com/office/drawing/2014/main" id="{D23FB980-A2F4-7497-E486-75B220BEFD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726" y="5982858"/>
            <a:ext cx="216000" cy="216000"/>
          </a:xfrm>
          <a:prstGeom prst="rect">
            <a:avLst/>
          </a:prstGeom>
        </p:spPr>
      </p:pic>
      <p:pic>
        <p:nvPicPr>
          <p:cNvPr id="118" name="图片 117" descr="形状&#10;&#10;低可信度描述已自动生成">
            <a:extLst>
              <a:ext uri="{FF2B5EF4-FFF2-40B4-BE49-F238E27FC236}">
                <a16:creationId xmlns:a16="http://schemas.microsoft.com/office/drawing/2014/main" id="{7E0665DD-6175-AE40-146C-E36FAAB8B8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1304" y="5982858"/>
            <a:ext cx="216000" cy="216000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01C92B4A-B63C-ABF3-D5FE-C6948C8B7077}"/>
              </a:ext>
            </a:extLst>
          </p:cNvPr>
          <p:cNvSpPr txBox="1"/>
          <p:nvPr/>
        </p:nvSpPr>
        <p:spPr>
          <a:xfrm>
            <a:off x="9398074" y="1886989"/>
            <a:ext cx="102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query generation</a:t>
            </a:r>
            <a:endParaRPr kumimoji="1" lang="zh-CN" altLang="en-US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A2A517C-A102-A11E-267E-6717A0BF161D}"/>
              </a:ext>
            </a:extLst>
          </p:cNvPr>
          <p:cNvSpPr txBox="1"/>
          <p:nvPr/>
        </p:nvSpPr>
        <p:spPr>
          <a:xfrm>
            <a:off x="8281417" y="1907582"/>
            <a:ext cx="11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 document generation</a:t>
            </a:r>
            <a:endParaRPr kumimoji="1" lang="zh-CN" altLang="en-US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C3450DFF-5DAE-074D-0D11-AE3B8ACE9B23}"/>
              </a:ext>
            </a:extLst>
          </p:cNvPr>
          <p:cNvSpPr txBox="1"/>
          <p:nvPr/>
        </p:nvSpPr>
        <p:spPr>
          <a:xfrm>
            <a:off x="5531321" y="2438752"/>
            <a:ext cx="12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2" name="直线箭头连接符 121">
            <a:extLst>
              <a:ext uri="{FF2B5EF4-FFF2-40B4-BE49-F238E27FC236}">
                <a16:creationId xmlns:a16="http://schemas.microsoft.com/office/drawing/2014/main" id="{84A5265B-1098-3896-4029-D28162C57B46}"/>
              </a:ext>
            </a:extLst>
          </p:cNvPr>
          <p:cNvCxnSpPr>
            <a:cxnSpLocks/>
          </p:cNvCxnSpPr>
          <p:nvPr/>
        </p:nvCxnSpPr>
        <p:spPr>
          <a:xfrm flipV="1">
            <a:off x="6940114" y="2637938"/>
            <a:ext cx="612000" cy="4"/>
          </a:xfrm>
          <a:prstGeom prst="straightConnector1">
            <a:avLst/>
          </a:prstGeom>
          <a:noFill/>
          <a:ln w="952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123" name="直线箭头连接符 122">
            <a:extLst>
              <a:ext uri="{FF2B5EF4-FFF2-40B4-BE49-F238E27FC236}">
                <a16:creationId xmlns:a16="http://schemas.microsoft.com/office/drawing/2014/main" id="{085760FD-996B-361A-095A-09A6040561BD}"/>
              </a:ext>
            </a:extLst>
          </p:cNvPr>
          <p:cNvCxnSpPr>
            <a:cxnSpLocks/>
          </p:cNvCxnSpPr>
          <p:nvPr/>
        </p:nvCxnSpPr>
        <p:spPr>
          <a:xfrm flipH="1">
            <a:off x="7548505" y="2637938"/>
            <a:ext cx="612000" cy="4"/>
          </a:xfrm>
          <a:prstGeom prst="straightConnector1">
            <a:avLst/>
          </a:prstGeom>
          <a:noFill/>
          <a:ln w="952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9A3C59C-9BB6-110E-B6C2-CE14595F6344}"/>
              </a:ext>
            </a:extLst>
          </p:cNvPr>
          <p:cNvSpPr txBox="1"/>
          <p:nvPr/>
        </p:nvSpPr>
        <p:spPr>
          <a:xfrm>
            <a:off x="5420712" y="3713733"/>
            <a:ext cx="121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C3A0E05A-8459-B322-0C3F-007D41B241A0}"/>
              </a:ext>
            </a:extLst>
          </p:cNvPr>
          <p:cNvSpPr txBox="1"/>
          <p:nvPr/>
        </p:nvSpPr>
        <p:spPr>
          <a:xfrm>
            <a:off x="6473582" y="1098705"/>
            <a:ext cx="231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indexing task</a:t>
            </a:r>
            <a:endParaRPr kumimoji="1" lang="zh-CN" alt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7B145617-9598-021F-BA98-9C25133055E1}"/>
              </a:ext>
            </a:extLst>
          </p:cNvPr>
          <p:cNvSpPr txBox="1"/>
          <p:nvPr/>
        </p:nvSpPr>
        <p:spPr>
          <a:xfrm>
            <a:off x="9175099" y="1086327"/>
            <a:ext cx="256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prediction task</a:t>
            </a:r>
            <a:endParaRPr kumimoji="1" lang="zh-CN" alt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FC7D19C0-FE5C-9F75-4706-C1AC4E621144}"/>
              </a:ext>
            </a:extLst>
          </p:cNvPr>
          <p:cNvSpPr txBox="1"/>
          <p:nvPr/>
        </p:nvSpPr>
        <p:spPr>
          <a:xfrm>
            <a:off x="10477853" y="2487497"/>
            <a:ext cx="748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D28C866E-3D5E-3461-1C0E-1518A09231E6}"/>
              </a:ext>
            </a:extLst>
          </p:cNvPr>
          <p:cNvSpPr txBox="1"/>
          <p:nvPr/>
        </p:nvSpPr>
        <p:spPr>
          <a:xfrm>
            <a:off x="8339586" y="2438752"/>
            <a:ext cx="12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</a:p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28" descr="图标&#10;&#10;描述已自动生成">
            <a:extLst>
              <a:ext uri="{FF2B5EF4-FFF2-40B4-BE49-F238E27FC236}">
                <a16:creationId xmlns:a16="http://schemas.microsoft.com/office/drawing/2014/main" id="{A9DC09A8-A4CE-FA95-7A12-0F645F9691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8081" y="1493100"/>
            <a:ext cx="399191" cy="399191"/>
          </a:xfrm>
          <a:prstGeom prst="rect">
            <a:avLst/>
          </a:prstGeom>
        </p:spPr>
      </p:pic>
      <p:sp>
        <p:nvSpPr>
          <p:cNvPr id="130" name="文本框 129">
            <a:extLst>
              <a:ext uri="{FF2B5EF4-FFF2-40B4-BE49-F238E27FC236}">
                <a16:creationId xmlns:a16="http://schemas.microsoft.com/office/drawing/2014/main" id="{18A014A6-0097-0FDD-FF49-082A6B81B957}"/>
              </a:ext>
            </a:extLst>
          </p:cNvPr>
          <p:cNvSpPr txBox="1"/>
          <p:nvPr/>
        </p:nvSpPr>
        <p:spPr>
          <a:xfrm>
            <a:off x="9435835" y="1581032"/>
            <a:ext cx="64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LLM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1" name="肘形连接符 130">
            <a:extLst>
              <a:ext uri="{FF2B5EF4-FFF2-40B4-BE49-F238E27FC236}">
                <a16:creationId xmlns:a16="http://schemas.microsoft.com/office/drawing/2014/main" id="{A5886A73-C4D1-E6C6-DC98-276CB7BDA9B8}"/>
              </a:ext>
            </a:extLst>
          </p:cNvPr>
          <p:cNvCxnSpPr>
            <a:cxnSpLocks/>
            <a:stCxn id="129" idx="2"/>
            <a:endCxn id="97" idx="0"/>
          </p:cNvCxnSpPr>
          <p:nvPr/>
        </p:nvCxnSpPr>
        <p:spPr>
          <a:xfrm rot="16200000" flipH="1">
            <a:off x="9591634" y="1628334"/>
            <a:ext cx="520107" cy="1048020"/>
          </a:xfrm>
          <a:prstGeom prst="bentConnector3">
            <a:avLst>
              <a:gd name="adj1" fmla="val 43646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2" name="肘形连接符 131">
            <a:extLst>
              <a:ext uri="{FF2B5EF4-FFF2-40B4-BE49-F238E27FC236}">
                <a16:creationId xmlns:a16="http://schemas.microsoft.com/office/drawing/2014/main" id="{6EBF19A7-1D91-16F5-D9BC-8550B126F0D8}"/>
              </a:ext>
            </a:extLst>
          </p:cNvPr>
          <p:cNvCxnSpPr>
            <a:cxnSpLocks/>
            <a:stCxn id="129" idx="2"/>
            <a:endCxn id="86" idx="0"/>
          </p:cNvCxnSpPr>
          <p:nvPr/>
        </p:nvCxnSpPr>
        <p:spPr>
          <a:xfrm rot="5400000">
            <a:off x="8634731" y="1645429"/>
            <a:ext cx="446085" cy="939808"/>
          </a:xfrm>
          <a:prstGeom prst="bentConnector3">
            <a:avLst>
              <a:gd name="adj1" fmla="val 50756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3" name="肘形连接符 132">
            <a:extLst>
              <a:ext uri="{FF2B5EF4-FFF2-40B4-BE49-F238E27FC236}">
                <a16:creationId xmlns:a16="http://schemas.microsoft.com/office/drawing/2014/main" id="{BC573ADA-679A-A5D9-C297-FCFEFC9BE2CC}"/>
              </a:ext>
            </a:extLst>
          </p:cNvPr>
          <p:cNvCxnSpPr>
            <a:cxnSpLocks/>
            <a:stCxn id="85" idx="0"/>
            <a:endCxn id="129" idx="1"/>
          </p:cNvCxnSpPr>
          <p:nvPr/>
        </p:nvCxnSpPr>
        <p:spPr>
          <a:xfrm rot="5400000" flipH="1" flipV="1">
            <a:off x="7601501" y="811796"/>
            <a:ext cx="645680" cy="2407480"/>
          </a:xfrm>
          <a:prstGeom prst="bentConnector2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4" name="右箭头 133">
            <a:extLst>
              <a:ext uri="{FF2B5EF4-FFF2-40B4-BE49-F238E27FC236}">
                <a16:creationId xmlns:a16="http://schemas.microsoft.com/office/drawing/2014/main" id="{C03132B4-B152-EA10-6944-5C36811E40BA}"/>
              </a:ext>
            </a:extLst>
          </p:cNvPr>
          <p:cNvSpPr/>
          <p:nvPr/>
        </p:nvSpPr>
        <p:spPr>
          <a:xfrm>
            <a:off x="5662965" y="1892282"/>
            <a:ext cx="900000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2741FF77-323C-97ED-E795-DFF9200FD05B}"/>
                  </a:ext>
                </a:extLst>
              </p:cNvPr>
              <p:cNvSpPr txBox="1"/>
              <p:nvPr/>
            </p:nvSpPr>
            <p:spPr>
              <a:xfrm>
                <a:off x="5699978" y="1624607"/>
                <a:ext cx="934423" cy="3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2741FF77-323C-97ED-E795-DFF9200F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78" y="1624607"/>
                <a:ext cx="934423" cy="311432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文本框 135">
            <a:extLst>
              <a:ext uri="{FF2B5EF4-FFF2-40B4-BE49-F238E27FC236}">
                <a16:creationId xmlns:a16="http://schemas.microsoft.com/office/drawing/2014/main" id="{54AFEA21-CCCD-9B1D-CF30-188306A6B725}"/>
              </a:ext>
            </a:extLst>
          </p:cNvPr>
          <p:cNvSpPr txBox="1"/>
          <p:nvPr/>
        </p:nvSpPr>
        <p:spPr>
          <a:xfrm>
            <a:off x="5492121" y="27886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右箭头 136">
            <a:extLst>
              <a:ext uri="{FF2B5EF4-FFF2-40B4-BE49-F238E27FC236}">
                <a16:creationId xmlns:a16="http://schemas.microsoft.com/office/drawing/2014/main" id="{22BB9ECD-0C77-D821-C915-462C0740CC0E}"/>
              </a:ext>
            </a:extLst>
          </p:cNvPr>
          <p:cNvSpPr/>
          <p:nvPr/>
        </p:nvSpPr>
        <p:spPr>
          <a:xfrm>
            <a:off x="11206698" y="1916668"/>
            <a:ext cx="741362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526953B4-21B5-2FCE-BF09-0B92D458D660}"/>
                  </a:ext>
                </a:extLst>
              </p:cNvPr>
              <p:cNvSpPr txBox="1"/>
              <p:nvPr/>
            </p:nvSpPr>
            <p:spPr>
              <a:xfrm>
                <a:off x="11199781" y="1631723"/>
                <a:ext cx="764505" cy="3114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526953B4-21B5-2FCE-BF09-0B92D458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781" y="1631723"/>
                <a:ext cx="764505" cy="311432"/>
              </a:xfrm>
              <a:prstGeom prst="rect">
                <a:avLst/>
              </a:prstGeom>
              <a:blipFill>
                <a:blip r:embed="rId17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6A9C99C0-53EF-E451-7FB6-47C4E74E6963}"/>
                  </a:ext>
                </a:extLst>
              </p:cNvPr>
              <p:cNvSpPr txBox="1"/>
              <p:nvPr/>
            </p:nvSpPr>
            <p:spPr>
              <a:xfrm>
                <a:off x="5642652" y="1910356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6A9C99C0-53EF-E451-7FB6-47C4E74E6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52" y="1910356"/>
                <a:ext cx="774186" cy="230832"/>
              </a:xfrm>
              <a:prstGeom prst="rect">
                <a:avLst/>
              </a:prstGeom>
              <a:blipFill>
                <a:blip r:embed="rId1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50882FDA-2CB7-36FE-676C-9BC2840146AF}"/>
                  </a:ext>
                </a:extLst>
              </p:cNvPr>
              <p:cNvSpPr txBox="1"/>
              <p:nvPr/>
            </p:nvSpPr>
            <p:spPr>
              <a:xfrm>
                <a:off x="11155418" y="1935298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50882FDA-2CB7-36FE-676C-9BC284014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418" y="1935298"/>
                <a:ext cx="774186" cy="230832"/>
              </a:xfrm>
              <a:prstGeom prst="rect">
                <a:avLst/>
              </a:prstGeom>
              <a:blipFill>
                <a:blip r:embed="rId1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矩形 140">
            <a:extLst>
              <a:ext uri="{FF2B5EF4-FFF2-40B4-BE49-F238E27FC236}">
                <a16:creationId xmlns:a16="http://schemas.microsoft.com/office/drawing/2014/main" id="{DC832B91-4F44-470C-1102-A51F92CA46FE}"/>
              </a:ext>
            </a:extLst>
          </p:cNvPr>
          <p:cNvSpPr/>
          <p:nvPr/>
        </p:nvSpPr>
        <p:spPr>
          <a:xfrm>
            <a:off x="7000125" y="1910076"/>
            <a:ext cx="2300569" cy="3466222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7CE5D0B5-A00C-D5BB-84C1-35FD9254A1D6}"/>
              </a:ext>
            </a:extLst>
          </p:cNvPr>
          <p:cNvSpPr/>
          <p:nvPr/>
        </p:nvSpPr>
        <p:spPr>
          <a:xfrm>
            <a:off x="5775067" y="3044233"/>
            <a:ext cx="1652355" cy="2376157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4" name="直线箭头连接符 143">
            <a:extLst>
              <a:ext uri="{FF2B5EF4-FFF2-40B4-BE49-F238E27FC236}">
                <a16:creationId xmlns:a16="http://schemas.microsoft.com/office/drawing/2014/main" id="{259488E0-A831-12C0-E27D-F6B02B1137B6}"/>
              </a:ext>
            </a:extLst>
          </p:cNvPr>
          <p:cNvCxnSpPr>
            <a:cxnSpLocks/>
          </p:cNvCxnSpPr>
          <p:nvPr/>
        </p:nvCxnSpPr>
        <p:spPr>
          <a:xfrm flipH="1">
            <a:off x="2593075" y="4900930"/>
            <a:ext cx="1375774" cy="51003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线箭头连接符 144">
            <a:extLst>
              <a:ext uri="{FF2B5EF4-FFF2-40B4-BE49-F238E27FC236}">
                <a16:creationId xmlns:a16="http://schemas.microsoft.com/office/drawing/2014/main" id="{EE042E07-F222-D9BD-FDEC-D6B46AE0B7F4}"/>
              </a:ext>
            </a:extLst>
          </p:cNvPr>
          <p:cNvCxnSpPr>
            <a:cxnSpLocks/>
          </p:cNvCxnSpPr>
          <p:nvPr/>
        </p:nvCxnSpPr>
        <p:spPr>
          <a:xfrm flipV="1">
            <a:off x="3120508" y="3335027"/>
            <a:ext cx="295878" cy="128631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线箭头连接符 151">
            <a:extLst>
              <a:ext uri="{FF2B5EF4-FFF2-40B4-BE49-F238E27FC236}">
                <a16:creationId xmlns:a16="http://schemas.microsoft.com/office/drawing/2014/main" id="{A7DF5DC9-88C9-D6E5-14F8-FBC84B6B9569}"/>
              </a:ext>
            </a:extLst>
          </p:cNvPr>
          <p:cNvCxnSpPr>
            <a:cxnSpLocks/>
            <a:stCxn id="158" idx="2"/>
          </p:cNvCxnSpPr>
          <p:nvPr/>
        </p:nvCxnSpPr>
        <p:spPr>
          <a:xfrm>
            <a:off x="4896077" y="4904751"/>
            <a:ext cx="0" cy="47849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>
            <a:extLst>
              <a:ext uri="{FF2B5EF4-FFF2-40B4-BE49-F238E27FC236}">
                <a16:creationId xmlns:a16="http://schemas.microsoft.com/office/drawing/2014/main" id="{247255BB-EC40-626C-56E3-46F57B8DA070}"/>
              </a:ext>
            </a:extLst>
          </p:cNvPr>
          <p:cNvSpPr/>
          <p:nvPr/>
        </p:nvSpPr>
        <p:spPr>
          <a:xfrm>
            <a:off x="2751221" y="4621342"/>
            <a:ext cx="681790" cy="27958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6022B4C0-0685-45F8-F23C-7FE5092BE5F0}"/>
              </a:ext>
            </a:extLst>
          </p:cNvPr>
          <p:cNvSpPr/>
          <p:nvPr/>
        </p:nvSpPr>
        <p:spPr>
          <a:xfrm>
            <a:off x="3636845" y="4625162"/>
            <a:ext cx="681790" cy="27958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774AE5C2-01DA-436D-2960-56A50717B88F}"/>
              </a:ext>
            </a:extLst>
          </p:cNvPr>
          <p:cNvSpPr/>
          <p:nvPr/>
        </p:nvSpPr>
        <p:spPr>
          <a:xfrm>
            <a:off x="4527177" y="4625163"/>
            <a:ext cx="737800" cy="27958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 descr="文本&#10;&#10;低可信度描述已自动生成">
            <a:extLst>
              <a:ext uri="{FF2B5EF4-FFF2-40B4-BE49-F238E27FC236}">
                <a16:creationId xmlns:a16="http://schemas.microsoft.com/office/drawing/2014/main" id="{4EEB45FE-2589-052E-DD1C-403708F28C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93143" y="4004762"/>
            <a:ext cx="2634034" cy="3292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A13E1B8-9424-5E73-908E-BD8450451037}"/>
              </a:ext>
            </a:extLst>
          </p:cNvPr>
          <p:cNvSpPr txBox="1"/>
          <p:nvPr/>
        </p:nvSpPr>
        <p:spPr>
          <a:xfrm>
            <a:off x="4489575" y="40093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</a:t>
            </a:r>
            <a:endParaRPr kumimoji="1" lang="zh-CN" altLang="en-US" dirty="0"/>
          </a:p>
        </p:txBody>
      </p:sp>
      <p:pic>
        <p:nvPicPr>
          <p:cNvPr id="25" name="音频 24">
            <a:extLst>
              <a:ext uri="{FF2B5EF4-FFF2-40B4-BE49-F238E27FC236}">
                <a16:creationId xmlns:a16="http://schemas.microsoft.com/office/drawing/2014/main" id="{2FFF9483-06B2-0F13-AD4B-DD955E5BFD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6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84"/>
    </mc:Choice>
    <mc:Fallback xmlns="">
      <p:transition spd="slow" advTm="63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6" grpId="0" animBg="1"/>
      <p:bldP spid="157" grpId="0" animBg="1"/>
      <p:bldP spid="158" grpId="0" animBg="1"/>
      <p:bldP spid="9" grpId="0"/>
    </p:bldLst>
  </p:timing>
  <p:extLst>
    <p:ext uri="{3A86A75C-4F4B-4683-9AE1-C65F6400EC91}">
      <p14:laserTraceLst xmlns:p14="http://schemas.microsoft.com/office/powerpoint/2010/main">
        <p14:tracePtLst>
          <p14:tracePt t="15408" x="9848850" y="800100"/>
          <p14:tracePt t="15475" x="9759950" y="1066800"/>
          <p14:tracePt t="15611" x="9759950" y="1085850"/>
          <p14:tracePt t="15651" x="9582150" y="1720850"/>
          <p14:tracePt t="15651" x="9544050" y="1866900"/>
          <p14:tracePt t="15728" x="9404350" y="2508250"/>
          <p14:tracePt t="15728" x="9347200" y="2895600"/>
          <p14:tracePt t="15769" x="9347200" y="2933700"/>
          <p14:tracePt t="15771" x="9347200" y="2946400"/>
          <p14:tracePt t="15895" x="9347200" y="3035300"/>
          <p14:tracePt t="15895" x="9347200" y="3054350"/>
          <p14:tracePt t="15962" x="9315450" y="3181350"/>
          <p14:tracePt t="15963" x="9277350" y="3289300"/>
          <p14:tracePt t="16005" x="9277350" y="3321050"/>
          <p14:tracePt t="16049" x="9404350" y="3321050"/>
          <p14:tracePt t="16122" x="9671050" y="3321050"/>
          <p14:tracePt t="16122" x="10077450" y="3302000"/>
          <p14:tracePt t="16193" x="10394950" y="3213100"/>
          <p14:tracePt t="16194" x="10699750" y="3073400"/>
          <p14:tracePt t="16234" x="10820400" y="2914650"/>
          <p14:tracePt t="16234" x="10839450" y="2876550"/>
          <p14:tracePt t="16276" x="10909300" y="2787650"/>
          <p14:tracePt t="16276" x="10909300" y="2768600"/>
          <p14:tracePt t="16319" x="10909300" y="2755900"/>
          <p14:tracePt t="16320" x="10909300" y="2736850"/>
          <p14:tracePt t="16320" x="10909300" y="2717800"/>
          <p14:tracePt t="16360" x="10909300" y="2578100"/>
          <p14:tracePt t="16361" x="10909300" y="2540000"/>
          <p14:tracePt t="16430" x="10909300" y="2381250"/>
          <p14:tracePt t="16431" x="10909300" y="2241550"/>
          <p14:tracePt t="16470" x="10858500" y="2114550"/>
          <p14:tracePt t="16471" x="10858500" y="2076450"/>
          <p14:tracePt t="16512" x="10769600" y="2006600"/>
          <p14:tracePt t="16513" x="10750550" y="1987550"/>
          <p14:tracePt t="16513" x="10718800" y="1987550"/>
          <p14:tracePt t="16552" x="10572750" y="1955800"/>
          <p14:tracePt t="16594" x="10363200" y="1974850"/>
          <p14:tracePt t="16594" x="10325100" y="1987550"/>
          <p14:tracePt t="16667" x="10255250" y="2006600"/>
          <p14:tracePt t="17954" x="10255250" y="1936750"/>
          <p14:tracePt t="17991" x="10185400" y="1828800"/>
          <p14:tracePt t="18033" x="10096500" y="1720850"/>
          <p14:tracePt t="18033" x="10058400" y="1720850"/>
          <p14:tracePt t="18078" x="9937750" y="1651000"/>
          <p14:tracePt t="18079" x="9880600" y="1631950"/>
          <p14:tracePt t="18079" x="9848850" y="1619250"/>
          <p14:tracePt t="18155" x="9544050" y="1365250"/>
          <p14:tracePt t="18159" x="9169400" y="139700"/>
          <p14:tracePt t="20192" x="9080500" y="3289300"/>
          <p14:tracePt t="20196" x="9080500" y="3359150"/>
          <p14:tracePt t="20197" x="9080500" y="3498850"/>
          <p14:tracePt t="20247" x="9080500" y="3733800"/>
          <p14:tracePt t="20510" x="9150350" y="3733800"/>
          <p14:tracePt t="20592" x="9417050" y="3733800"/>
          <p14:tracePt t="20592" x="9721850" y="3568700"/>
          <p14:tracePt t="20638" x="9899650" y="3321050"/>
          <p14:tracePt t="20639" x="9918700" y="3289300"/>
          <p14:tracePt t="20723" x="9937750" y="3200400"/>
          <p14:tracePt t="20723" x="9848850" y="3181350"/>
          <p14:tracePt t="20771" x="9702800" y="3143250"/>
          <p14:tracePt t="20771" x="9683750" y="3143250"/>
          <p14:tracePt t="20820" x="9594850" y="3111500"/>
          <p14:tracePt t="20820" x="9594850" y="3092450"/>
          <p14:tracePt t="20952" x="9613900" y="3111500"/>
          <p14:tracePt t="20952" x="9613900" y="3321050"/>
          <p14:tracePt t="20999" x="9417050" y="4051300"/>
          <p14:tracePt t="21000" x="9404350" y="4140200"/>
          <p14:tracePt t="21042" x="9328150" y="4616450"/>
          <p14:tracePt t="21125" x="9328150" y="4991100"/>
          <p14:tracePt t="21126" x="9505950" y="5435600"/>
          <p14:tracePt t="21175" x="9740900" y="5651500"/>
          <p14:tracePt t="21176" x="9810750" y="5683250"/>
          <p14:tracePt t="21269" x="10217150" y="5899150"/>
          <p14:tracePt t="21269" x="10648950" y="5988050"/>
          <p14:tracePt t="21317" x="10858500" y="5969000"/>
          <p14:tracePt t="21317" x="10896600" y="5937250"/>
          <p14:tracePt t="21366" x="11074400" y="5721350"/>
          <p14:tracePt t="21366" x="11087100" y="5683250"/>
          <p14:tracePt t="21414" x="11195050" y="5435600"/>
          <p14:tracePt t="21414" x="11214100" y="5384800"/>
          <p14:tracePt t="21463" x="11264900" y="5118100"/>
          <p14:tracePt t="21463" x="11283950" y="5060950"/>
          <p14:tracePt t="21553" x="11303000" y="4851400"/>
          <p14:tracePt t="21553" x="11252200" y="4616450"/>
          <p14:tracePt t="21638" x="11125200" y="4476750"/>
          <p14:tracePt t="21639" x="10896600" y="4387850"/>
          <p14:tracePt t="21687" x="10731500" y="4387850"/>
          <p14:tracePt t="21688" x="10718800" y="4387850"/>
          <p14:tracePt t="21737" x="10699750" y="4387850"/>
          <p14:tracePt t="24953" x="10502900" y="3695700"/>
          <p14:tracePt t="25000" x="10185400" y="2508250"/>
          <p14:tracePt t="25051" x="10058400" y="2133600"/>
          <p14:tracePt t="25052" x="10058400" y="2114550"/>
          <p14:tracePt t="25151" x="10039350" y="2095500"/>
          <p14:tracePt t="25211" x="10007600" y="2451100"/>
          <p14:tracePt t="25265" x="9988550" y="2787650"/>
          <p14:tracePt t="25266" x="9988550" y="2844800"/>
          <p14:tracePt t="25361" x="9988550" y="3092450"/>
          <p14:tracePt t="25362" x="10007600" y="3289300"/>
          <p14:tracePt t="25413" x="10007600" y="3321050"/>
          <p14:tracePt t="25467" x="10007600" y="3359150"/>
          <p14:tracePt t="25628" x="10007600" y="3340100"/>
          <p14:tracePt t="25724" x="10026650" y="2895600"/>
          <p14:tracePt t="25725" x="10204450" y="939800"/>
          <p14:tracePt t="25777" x="10236200" y="69850"/>
          <p14:tracePt t="27796" x="11074400" y="1720850"/>
          <p14:tracePt t="27797" x="11125200" y="1987550"/>
          <p14:tracePt t="27949" x="11087100" y="2044700"/>
          <p14:tracePt t="27998" x="10591800" y="2578100"/>
          <p14:tracePt t="28104" x="10128250" y="3162300"/>
          <p14:tracePt t="28105" x="10026650" y="3321050"/>
          <p14:tracePt t="28163" x="10166350" y="3111500"/>
          <p14:tracePt t="28371" x="10128250" y="3200400"/>
          <p14:tracePt t="28477" x="9950450" y="3429000"/>
          <p14:tracePt t="28478" x="9899650" y="3517900"/>
          <p14:tracePt t="28645" x="9899650" y="3536950"/>
          <p14:tracePt t="28646" x="9899650" y="3606800"/>
          <p14:tracePt t="28749" x="9880600" y="3625850"/>
          <p14:tracePt t="28750" x="9880600" y="3644900"/>
          <p14:tracePt t="28802" x="9759950" y="3803650"/>
          <p14:tracePt t="28861" x="9563100" y="4178300"/>
          <p14:tracePt t="28862" x="9544050" y="4267200"/>
          <p14:tracePt t="28862" x="9525000" y="4318000"/>
          <p14:tracePt t="28971" x="9417050" y="4870450"/>
          <p14:tracePt t="28972" x="9404350" y="5187950"/>
          <p14:tracePt t="29031" x="9404350" y="5403850"/>
          <p14:tracePt t="29031" x="9404350" y="5435600"/>
          <p14:tracePt t="29141" x="9417050" y="5524500"/>
          <p14:tracePt t="29143" x="9455150" y="5613400"/>
          <p14:tracePt t="29204" x="9474200" y="5632450"/>
          <p14:tracePt t="29205" x="9525000" y="5721350"/>
          <p14:tracePt t="29314" x="9582150" y="5772150"/>
          <p14:tracePt t="29315" x="9632950" y="5810250"/>
          <p14:tracePt t="29373" x="9671050" y="5810250"/>
          <p14:tracePt t="29436" x="9721850" y="5829300"/>
          <p14:tracePt t="29549" x="9759950" y="5848350"/>
          <p14:tracePt t="29550" x="9791700" y="5848350"/>
          <p14:tracePt t="29661" x="9829800" y="5861050"/>
          <p14:tracePt t="29662" x="9880600" y="5861050"/>
          <p14:tracePt t="29783" x="9988550" y="5829300"/>
          <p14:tracePt t="29784" x="10096500" y="5721350"/>
          <p14:tracePt t="29841" x="10147300" y="5651500"/>
          <p14:tracePt t="29903" x="10166350" y="5581650"/>
          <p14:tracePt t="30022" x="10185400" y="5473700"/>
          <p14:tracePt t="30022" x="10217150" y="5403850"/>
          <p14:tracePt t="30132" x="10236200" y="5346700"/>
          <p14:tracePt t="30133" x="10255250" y="5257800"/>
          <p14:tracePt t="30245" x="10255250" y="5207000"/>
          <p14:tracePt t="30246" x="10255250" y="5137150"/>
          <p14:tracePt t="30305" x="10255250" y="5099050"/>
          <p14:tracePt t="30306" x="10236200" y="5099050"/>
          <p14:tracePt t="30368" x="10217150" y="5060950"/>
          <p14:tracePt t="30368" x="10204450" y="5060950"/>
          <p14:tracePt t="30482" x="10204450" y="5010150"/>
          <p14:tracePt t="30483" x="10185400" y="4991100"/>
          <p14:tracePt t="30542" x="10147300" y="4959350"/>
          <p14:tracePt t="30664" x="10115550" y="4883150"/>
          <p14:tracePt t="30665" x="10039350" y="4794250"/>
          <p14:tracePt t="30731" x="9988550" y="4762500"/>
          <p14:tracePt t="30732" x="9969500" y="4762500"/>
          <p14:tracePt t="30794" x="9861550" y="4762500"/>
          <p14:tracePt t="30795" x="9848850" y="4762500"/>
          <p14:tracePt t="30858" x="9740900" y="4870450"/>
          <p14:tracePt t="30858" x="9721850" y="4870450"/>
          <p14:tracePt t="30923" x="9671050" y="4959350"/>
          <p14:tracePt t="30924" x="9652000" y="4959350"/>
          <p14:tracePt t="31146" x="9810750" y="4781550"/>
          <p14:tracePt t="31261" x="10293350" y="4584700"/>
          <p14:tracePt t="31261" x="10750550" y="4457700"/>
          <p14:tracePt t="31326" x="10858500" y="4438650"/>
          <p14:tracePt t="31390" x="10858500" y="4514850"/>
          <p14:tracePt t="31390" x="10839450" y="4546600"/>
          <p14:tracePt t="31505" x="10718800" y="4832350"/>
          <p14:tracePt t="31506" x="10661650" y="5029200"/>
          <p14:tracePt t="31569" x="10648950" y="5137150"/>
          <p14:tracePt t="31571" x="10648950" y="5149850"/>
          <p14:tracePt t="31572" x="10648950" y="5168900"/>
          <p14:tracePt t="31688" x="10648950" y="5276850"/>
          <p14:tracePt t="31689" x="10648950" y="5403850"/>
          <p14:tracePt t="31749" x="10718800" y="5473700"/>
          <p14:tracePt t="31750" x="10731500" y="5492750"/>
          <p14:tracePt t="31814" x="10928350" y="5492750"/>
          <p14:tracePt t="31814" x="10947400" y="5492750"/>
          <p14:tracePt t="31882" x="11144250" y="5346700"/>
          <p14:tracePt t="31883" x="11163300" y="5327650"/>
          <p14:tracePt t="31883" x="11176000" y="5314950"/>
          <p14:tracePt t="31947" x="11195050" y="5168900"/>
          <p14:tracePt t="31948" x="11195050" y="5149850"/>
          <p14:tracePt t="32010" x="11106150" y="5029200"/>
          <p14:tracePt t="32074" x="10909300" y="4972050"/>
          <p14:tracePt t="32074" x="10858500" y="4972050"/>
          <p14:tracePt t="32191" x="10629900" y="4972050"/>
          <p14:tracePt t="32192" x="10591800" y="4972050"/>
          <p14:tracePt t="32645" x="10591800" y="4959350"/>
          <p14:tracePt t="32645" x="11036300" y="2609850"/>
          <p14:tracePt t="32646" x="11074400" y="2381250"/>
          <p14:tracePt t="32762" x="11233150" y="1441450"/>
          <p14:tracePt t="32763" x="11252200" y="1333500"/>
          <p14:tracePt t="32830" x="11252200" y="1276350"/>
          <p14:tracePt t="33012" x="11125200" y="1066800"/>
          <p14:tracePt t="33013" x="10769600" y="139700"/>
          <p14:tracePt t="42493" x="6026150" y="228600"/>
          <p14:tracePt t="42637" x="3784600" y="2679700"/>
          <p14:tracePt t="42708" x="2895600" y="3981450"/>
          <p14:tracePt t="42925" x="2876550" y="3981450"/>
          <p14:tracePt t="42925" x="2686050" y="4121150"/>
          <p14:tracePt t="43068" x="2432050" y="4279900"/>
          <p14:tracePt t="43068" x="2222500" y="4349750"/>
          <p14:tracePt t="43215" x="2133600" y="4387850"/>
          <p14:tracePt t="43216" x="2063750" y="4406900"/>
          <p14:tracePt t="43362" x="2006600" y="4425950"/>
          <p14:tracePt t="43363" x="1955800" y="4438650"/>
          <p14:tracePt t="43505" x="1917700" y="4457700"/>
          <p14:tracePt t="43506" x="1866900" y="4495800"/>
          <p14:tracePt t="43654" x="1778000" y="4565650"/>
          <p14:tracePt t="43654" x="1708150" y="4603750"/>
          <p14:tracePt t="43808" x="1651000" y="4654550"/>
          <p14:tracePt t="43814" x="1562100" y="4743450"/>
          <p14:tracePt t="43815" x="1543050" y="4762500"/>
          <p14:tracePt t="43894" x="1492250" y="4813300"/>
          <p14:tracePt t="44193" x="1492250" y="4832350"/>
          <p14:tracePt t="44341" x="1441450" y="4902200"/>
          <p14:tracePt t="44342" x="1384300" y="4991100"/>
          <p14:tracePt t="44567" x="1543050" y="4991100"/>
          <p14:tracePt t="44714" x="1778000" y="4991100"/>
          <p14:tracePt t="44715" x="2095500" y="5048250"/>
          <p14:tracePt t="44863" x="2343150" y="5080000"/>
          <p14:tracePt t="44864" x="2717800" y="5118100"/>
          <p14:tracePt t="44937" x="3111500" y="5118100"/>
          <p14:tracePt t="45028" x="3448050" y="5099050"/>
          <p14:tracePt t="45034" x="3536950" y="5099050"/>
          <p14:tracePt t="45187" x="3822700" y="5099050"/>
          <p14:tracePt t="45189" x="4178300" y="5099050"/>
          <p14:tracePt t="45190" x="4210050" y="5099050"/>
          <p14:tracePt t="45348" x="4464050" y="5099050"/>
          <p14:tracePt t="45349" x="4533900" y="5099050"/>
          <p14:tracePt t="45427" x="4552950" y="5099050"/>
          <p14:tracePt t="46381" x="3911600" y="3378200"/>
          <p14:tracePt t="46457" x="4229100" y="482600"/>
          <p14:tracePt t="46537" x="4318000" y="304800"/>
          <p14:tracePt t="46538" x="4337050" y="304800"/>
          <p14:tracePt t="46843" x="4337050" y="228600"/>
          <p14:tracePt t="49466" x="3130550" y="3765550"/>
          <p14:tracePt t="49557" x="3130550" y="3892550"/>
          <p14:tracePt t="49722" x="3130550" y="3924300"/>
          <p14:tracePt t="49723" x="3092450" y="5384800"/>
          <p14:tracePt t="49881" x="3200400" y="5791200"/>
          <p14:tracePt t="49881" x="3625850" y="5651500"/>
          <p14:tracePt t="50038" x="3962400" y="5365750"/>
          <p14:tracePt t="50039" x="4032250" y="5314950"/>
          <p14:tracePt t="50127" x="4032250" y="5295900"/>
          <p14:tracePt t="50287" x="4032250" y="5207000"/>
          <p14:tracePt t="50374" x="3943350" y="5168900"/>
          <p14:tracePt t="50375" x="3930650" y="5149850"/>
          <p14:tracePt t="50536" x="3911600" y="5149850"/>
          <p14:tracePt t="50538" x="3892550" y="5137150"/>
          <p14:tracePt t="50695" x="3873500" y="5080000"/>
          <p14:tracePt t="50695" x="3854450" y="5060950"/>
          <p14:tracePt t="56624" x="4445000" y="1631950"/>
          <p14:tracePt t="58245" x="5651500" y="3536950"/>
          <p14:tracePt t="58249" x="5651500" y="4368800"/>
          <p14:tracePt t="58424" x="5524500" y="4368800"/>
          <p14:tracePt t="58511" x="4552950" y="4972050"/>
          <p14:tracePt t="58512" x="4495800" y="5048250"/>
          <p14:tracePt t="58688" x="4318000" y="5314950"/>
          <p14:tracePt t="58689" x="4318000" y="5327650"/>
          <p14:tracePt t="58865" x="4337050" y="5346700"/>
          <p14:tracePt t="58866" x="4337050" y="5365750"/>
          <p14:tracePt t="58960" x="4445000" y="5346700"/>
          <p14:tracePt t="59140" x="4692650" y="5314950"/>
          <p14:tracePt t="59141" x="4711700" y="5314950"/>
          <p14:tracePt t="59240" x="4724400" y="5314950"/>
          <p14:tracePt t="59247" x="4743450" y="5314950"/>
          <p14:tracePt t="59352" x="4889500" y="5314950"/>
          <p14:tracePt t="59445" x="4940300" y="5314950"/>
          <p14:tracePt t="61381" x="4940300" y="5295900"/>
          <p14:tracePt t="61469" x="5422900" y="6032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033DB6-0664-2A8A-A766-37BBA90C9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6265" y="1570068"/>
                <a:ext cx="52578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Enhanced bootstrapping</a:t>
                </a:r>
                <a:endParaRPr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kumimoji="1" lang="en" altLang="zh-CN" sz="1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Docid</a:t>
                </a:r>
                <a:r>
                  <a:rPr kumimoji="1" lang="en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update</a:t>
                </a:r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Fixing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zh-CN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we use the encoder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l-GR" altLang="zh-CN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encode documents as, to update </a:t>
                </a:r>
                <a:r>
                  <a:rPr kumimoji="1" lang="en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docids</a:t>
                </a:r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previous iteration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kumimoji="1" lang="e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kumimoji="1" lang="en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Retrain the model</a:t>
                </a:r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 proceed to the next iteration, we retrain the model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kumimoji="1" lang="en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After multiple iterations, we achieve continuous dynamic alignment and enhancement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033DB6-0664-2A8A-A766-37BBA90C9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265" y="1570068"/>
                <a:ext cx="5257800" cy="4351338"/>
              </a:xfrm>
              <a:blipFill>
                <a:blip r:embed="rId5"/>
                <a:stretch>
                  <a:fillRect l="-723" t="-291" r="-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7CD85285-568E-8934-D1E9-335788E62028}"/>
              </a:ext>
            </a:extLst>
          </p:cNvPr>
          <p:cNvSpPr/>
          <p:nvPr/>
        </p:nvSpPr>
        <p:spPr>
          <a:xfrm>
            <a:off x="8734979" y="1523390"/>
            <a:ext cx="680356" cy="39366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0EBDB3CB-B518-DF1D-A592-51DC9560B333}"/>
              </a:ext>
            </a:extLst>
          </p:cNvPr>
          <p:cNvSpPr/>
          <p:nvPr/>
        </p:nvSpPr>
        <p:spPr>
          <a:xfrm>
            <a:off x="8734979" y="2003919"/>
            <a:ext cx="680356" cy="39366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圆角矩形 43">
            <a:extLst>
              <a:ext uri="{FF2B5EF4-FFF2-40B4-BE49-F238E27FC236}">
                <a16:creationId xmlns:a16="http://schemas.microsoft.com/office/drawing/2014/main" id="{7F02BD88-BB25-05AE-F798-88C0821A1497}"/>
              </a:ext>
            </a:extLst>
          </p:cNvPr>
          <p:cNvSpPr/>
          <p:nvPr/>
        </p:nvSpPr>
        <p:spPr>
          <a:xfrm>
            <a:off x="8683242" y="1421075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536960F7-D3F9-93EF-4F5B-447E64C77E30}"/>
              </a:ext>
            </a:extLst>
          </p:cNvPr>
          <p:cNvCxnSpPr>
            <a:cxnSpLocks/>
          </p:cNvCxnSpPr>
          <p:nvPr/>
        </p:nvCxnSpPr>
        <p:spPr>
          <a:xfrm>
            <a:off x="8263939" y="1217124"/>
            <a:ext cx="0" cy="4260156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F4A83AE8-8D7A-2A2F-5527-5CB3DD082A54}"/>
              </a:ext>
            </a:extLst>
          </p:cNvPr>
          <p:cNvSpPr/>
          <p:nvPr/>
        </p:nvSpPr>
        <p:spPr>
          <a:xfrm>
            <a:off x="8709542" y="4520024"/>
            <a:ext cx="792000" cy="792000"/>
          </a:xfrm>
          <a:prstGeom prst="ellips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F93EC89-E1B4-0FC8-C969-92AB9E0420C7}"/>
              </a:ext>
            </a:extLst>
          </p:cNvPr>
          <p:cNvGrpSpPr/>
          <p:nvPr/>
        </p:nvGrpSpPr>
        <p:grpSpPr>
          <a:xfrm>
            <a:off x="8772602" y="4678186"/>
            <a:ext cx="591894" cy="328284"/>
            <a:chOff x="1272743" y="3455769"/>
            <a:chExt cx="591894" cy="328284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2EA0D35-31DA-B39F-AAA7-43166360D5CA}"/>
                </a:ext>
              </a:extLst>
            </p:cNvPr>
            <p:cNvSpPr/>
            <p:nvPr/>
          </p:nvSpPr>
          <p:spPr>
            <a:xfrm>
              <a:off x="1272743" y="3604053"/>
              <a:ext cx="180000" cy="180000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ECF104D-4FDD-AD5B-378D-6461F8DF30B3}"/>
                </a:ext>
              </a:extLst>
            </p:cNvPr>
            <p:cNvSpPr/>
            <p:nvPr/>
          </p:nvSpPr>
          <p:spPr>
            <a:xfrm>
              <a:off x="1684637" y="3455769"/>
              <a:ext cx="180000" cy="180000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0" name="椭圆 49">
            <a:extLst>
              <a:ext uri="{FF2B5EF4-FFF2-40B4-BE49-F238E27FC236}">
                <a16:creationId xmlns:a16="http://schemas.microsoft.com/office/drawing/2014/main" id="{E1941187-A7DE-1FA8-1446-4EAF5F83E226}"/>
              </a:ext>
            </a:extLst>
          </p:cNvPr>
          <p:cNvSpPr/>
          <p:nvPr/>
        </p:nvSpPr>
        <p:spPr>
          <a:xfrm>
            <a:off x="9188618" y="4982991"/>
            <a:ext cx="180000" cy="1800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A4B0466-66E4-A701-AA37-35C7618B8E2E}"/>
              </a:ext>
            </a:extLst>
          </p:cNvPr>
          <p:cNvSpPr txBox="1"/>
          <p:nvPr/>
        </p:nvSpPr>
        <p:spPr>
          <a:xfrm>
            <a:off x="8293487" y="563534"/>
            <a:ext cx="2563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Enhanced bootstrapping</a:t>
            </a:r>
            <a:endParaRPr kumimoji="1" lang="zh-CN" altLang="en-US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81688E6-9B50-A69F-433B-5BC3895A8B6C}"/>
              </a:ext>
            </a:extLst>
          </p:cNvPr>
          <p:cNvSpPr txBox="1"/>
          <p:nvPr/>
        </p:nvSpPr>
        <p:spPr>
          <a:xfrm>
            <a:off x="9453144" y="1417181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</a:t>
            </a:r>
          </a:p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kumimoji="1"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AAF7823-F878-FEE1-8BC2-E46B9155DA77}"/>
              </a:ext>
            </a:extLst>
          </p:cNvPr>
          <p:cNvSpPr txBox="1"/>
          <p:nvPr/>
        </p:nvSpPr>
        <p:spPr>
          <a:xfrm>
            <a:off x="9446806" y="4645042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Bootstrapped </a:t>
            </a:r>
          </a:p>
          <a:p>
            <a:pPr algn="ctr">
              <a:defRPr/>
            </a:pPr>
            <a:r>
              <a:rPr kumimoji="1"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cxnSp>
        <p:nvCxnSpPr>
          <p:cNvPr id="62" name="直线连接符 61">
            <a:extLst>
              <a:ext uri="{FF2B5EF4-FFF2-40B4-BE49-F238E27FC236}">
                <a16:creationId xmlns:a16="http://schemas.microsoft.com/office/drawing/2014/main" id="{6B0EEB0A-2260-4F08-459A-81E9514999C2}"/>
              </a:ext>
            </a:extLst>
          </p:cNvPr>
          <p:cNvCxnSpPr>
            <a:cxnSpLocks/>
          </p:cNvCxnSpPr>
          <p:nvPr/>
        </p:nvCxnSpPr>
        <p:spPr>
          <a:xfrm>
            <a:off x="8384751" y="885066"/>
            <a:ext cx="256932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70" name="圆角矩形 69">
            <a:extLst>
              <a:ext uri="{FF2B5EF4-FFF2-40B4-BE49-F238E27FC236}">
                <a16:creationId xmlns:a16="http://schemas.microsoft.com/office/drawing/2014/main" id="{9BD674C1-3B41-45BA-E3FA-CC5C510BEE78}"/>
              </a:ext>
            </a:extLst>
          </p:cNvPr>
          <p:cNvSpPr/>
          <p:nvPr/>
        </p:nvSpPr>
        <p:spPr>
          <a:xfrm>
            <a:off x="8733115" y="2839673"/>
            <a:ext cx="680356" cy="393663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1" name="图片 70" descr="形状&#10;&#10;低可信度描述已自动生成">
            <a:extLst>
              <a:ext uri="{FF2B5EF4-FFF2-40B4-BE49-F238E27FC236}">
                <a16:creationId xmlns:a16="http://schemas.microsoft.com/office/drawing/2014/main" id="{69231B2B-2052-864C-124C-FA4FD5F5B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525" y="2799076"/>
            <a:ext cx="418176" cy="473850"/>
          </a:xfrm>
          <a:prstGeom prst="rect">
            <a:avLst/>
          </a:prstGeom>
        </p:spPr>
      </p:pic>
      <p:sp>
        <p:nvSpPr>
          <p:cNvPr id="72" name="椭圆 71">
            <a:extLst>
              <a:ext uri="{FF2B5EF4-FFF2-40B4-BE49-F238E27FC236}">
                <a16:creationId xmlns:a16="http://schemas.microsoft.com/office/drawing/2014/main" id="{B05B0EFB-37C5-7C69-3054-2F23C21B0B92}"/>
              </a:ext>
            </a:extLst>
          </p:cNvPr>
          <p:cNvSpPr/>
          <p:nvPr/>
        </p:nvSpPr>
        <p:spPr>
          <a:xfrm>
            <a:off x="8682266" y="3695844"/>
            <a:ext cx="180000" cy="180000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6FB8F2A5-43CE-23E5-309D-33FA37A750DA}"/>
              </a:ext>
            </a:extLst>
          </p:cNvPr>
          <p:cNvSpPr/>
          <p:nvPr/>
        </p:nvSpPr>
        <p:spPr>
          <a:xfrm>
            <a:off x="9334660" y="3695844"/>
            <a:ext cx="180000" cy="180000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FF4CD9B-41E2-B8B8-D406-DDFE206AE2CB}"/>
              </a:ext>
            </a:extLst>
          </p:cNvPr>
          <p:cNvSpPr/>
          <p:nvPr/>
        </p:nvSpPr>
        <p:spPr>
          <a:xfrm>
            <a:off x="9001375" y="3695844"/>
            <a:ext cx="180000" cy="1800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75" name="直线箭头连接符 74">
            <a:extLst>
              <a:ext uri="{FF2B5EF4-FFF2-40B4-BE49-F238E27FC236}">
                <a16:creationId xmlns:a16="http://schemas.microsoft.com/office/drawing/2014/main" id="{808C137A-A081-D233-6D2B-BDCE445F9DAD}"/>
              </a:ext>
            </a:extLst>
          </p:cNvPr>
          <p:cNvCxnSpPr>
            <a:cxnSpLocks/>
          </p:cNvCxnSpPr>
          <p:nvPr/>
        </p:nvCxnSpPr>
        <p:spPr>
          <a:xfrm flipH="1">
            <a:off x="9089062" y="2483138"/>
            <a:ext cx="710" cy="3565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A79DEE03-12E7-3A51-10D6-EACED5643CCD}"/>
              </a:ext>
            </a:extLst>
          </p:cNvPr>
          <p:cNvCxnSpPr>
            <a:stCxn id="71" idx="1"/>
            <a:endCxn id="70" idx="3"/>
          </p:cNvCxnSpPr>
          <p:nvPr/>
        </p:nvCxnSpPr>
        <p:spPr>
          <a:xfrm flipH="1">
            <a:off x="9413471" y="3036001"/>
            <a:ext cx="442054" cy="5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直线箭头连接符 76">
            <a:extLst>
              <a:ext uri="{FF2B5EF4-FFF2-40B4-BE49-F238E27FC236}">
                <a16:creationId xmlns:a16="http://schemas.microsoft.com/office/drawing/2014/main" id="{176534F8-1B6D-FEEF-4E2B-87753570D8D8}"/>
              </a:ext>
            </a:extLst>
          </p:cNvPr>
          <p:cNvCxnSpPr>
            <a:cxnSpLocks/>
          </p:cNvCxnSpPr>
          <p:nvPr/>
        </p:nvCxnSpPr>
        <p:spPr>
          <a:xfrm>
            <a:off x="9089417" y="3233336"/>
            <a:ext cx="0" cy="324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6D08B1AA-354E-0CFD-6648-3A47C49D58BE}"/>
              </a:ext>
            </a:extLst>
          </p:cNvPr>
          <p:cNvCxnSpPr>
            <a:cxnSpLocks/>
          </p:cNvCxnSpPr>
          <p:nvPr/>
        </p:nvCxnSpPr>
        <p:spPr>
          <a:xfrm>
            <a:off x="9089417" y="4044806"/>
            <a:ext cx="0" cy="47521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圆角右箭头 81">
            <a:extLst>
              <a:ext uri="{FF2B5EF4-FFF2-40B4-BE49-F238E27FC236}">
                <a16:creationId xmlns:a16="http://schemas.microsoft.com/office/drawing/2014/main" id="{A4F4E8A7-5755-175E-5EE7-2982ADC5B005}"/>
              </a:ext>
            </a:extLst>
          </p:cNvPr>
          <p:cNvSpPr/>
          <p:nvPr/>
        </p:nvSpPr>
        <p:spPr>
          <a:xfrm rot="5400000">
            <a:off x="9977123" y="1479134"/>
            <a:ext cx="180000" cy="1008000"/>
          </a:xfrm>
          <a:prstGeom prst="bentArrow">
            <a:avLst>
              <a:gd name="adj1" fmla="val 25000"/>
              <a:gd name="adj2" fmla="val 22438"/>
              <a:gd name="adj3" fmla="val 0"/>
              <a:gd name="adj4" fmla="val 43750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7B3490C-D652-9605-7748-2D790EBA2AA5}"/>
              </a:ext>
            </a:extLst>
          </p:cNvPr>
          <p:cNvSpPr/>
          <p:nvPr/>
        </p:nvSpPr>
        <p:spPr>
          <a:xfrm>
            <a:off x="10508103" y="2003918"/>
            <a:ext cx="46590" cy="306000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4" name="圆角右箭头 83">
            <a:extLst>
              <a:ext uri="{FF2B5EF4-FFF2-40B4-BE49-F238E27FC236}">
                <a16:creationId xmlns:a16="http://schemas.microsoft.com/office/drawing/2014/main" id="{94F0D6D0-E92A-74A7-E6AB-0F75051A1711}"/>
              </a:ext>
            </a:extLst>
          </p:cNvPr>
          <p:cNvSpPr/>
          <p:nvPr/>
        </p:nvSpPr>
        <p:spPr>
          <a:xfrm rot="10800000">
            <a:off x="10372754" y="4686778"/>
            <a:ext cx="180000" cy="1008000"/>
          </a:xfrm>
          <a:prstGeom prst="bentArrow">
            <a:avLst>
              <a:gd name="adj1" fmla="val 25000"/>
              <a:gd name="adj2" fmla="val 22438"/>
              <a:gd name="adj3" fmla="val 0"/>
              <a:gd name="adj4" fmla="val 43750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F2D563A-9073-8906-901E-1A20CCB68FB4}"/>
                  </a:ext>
                </a:extLst>
              </p:cNvPr>
              <p:cNvSpPr txBox="1"/>
              <p:nvPr/>
            </p:nvSpPr>
            <p:spPr>
              <a:xfrm>
                <a:off x="7696229" y="1570068"/>
                <a:ext cx="764505" cy="3114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AF2D563A-9073-8906-901E-1A20CCB68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29" y="1570068"/>
                <a:ext cx="764505" cy="311432"/>
              </a:xfrm>
              <a:prstGeom prst="rect">
                <a:avLst/>
              </a:prstGeom>
              <a:blipFill>
                <a:blip r:embed="rId7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E8DC5914-4E9A-283F-8BF2-63E2019D9622}"/>
                  </a:ext>
                </a:extLst>
              </p:cNvPr>
              <p:cNvSpPr txBox="1"/>
              <p:nvPr/>
            </p:nvSpPr>
            <p:spPr>
              <a:xfrm>
                <a:off x="7432668" y="5345917"/>
                <a:ext cx="614912" cy="30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E8DC5914-4E9A-283F-8BF2-63E2019D9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668" y="5345917"/>
                <a:ext cx="614912" cy="309315"/>
              </a:xfrm>
              <a:prstGeom prst="rect">
                <a:avLst/>
              </a:prstGeom>
              <a:blipFill>
                <a:blip r:embed="rId8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7A4DECA2-BBD4-E2FA-2462-5781F3E048C4}"/>
                  </a:ext>
                </a:extLst>
              </p:cNvPr>
              <p:cNvSpPr txBox="1"/>
              <p:nvPr/>
            </p:nvSpPr>
            <p:spPr>
              <a:xfrm>
                <a:off x="9982562" y="4837065"/>
                <a:ext cx="396391" cy="30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kumimoji="1" lang="en-US" altLang="zh-CN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7A4DECA2-BBD4-E2FA-2462-5781F3E04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562" y="4837065"/>
                <a:ext cx="396391" cy="309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975A77B5-508F-F927-DB44-457BCC88BC4B}"/>
                  </a:ext>
                </a:extLst>
              </p:cNvPr>
              <p:cNvSpPr txBox="1"/>
              <p:nvPr/>
            </p:nvSpPr>
            <p:spPr>
              <a:xfrm>
                <a:off x="9893875" y="1610057"/>
                <a:ext cx="412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14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975A77B5-508F-F927-DB44-457BCC88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875" y="1610057"/>
                <a:ext cx="41280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本框 53">
            <a:extLst>
              <a:ext uri="{FF2B5EF4-FFF2-40B4-BE49-F238E27FC236}">
                <a16:creationId xmlns:a16="http://schemas.microsoft.com/office/drawing/2014/main" id="{8199E2DB-FEA8-7385-5FE4-3328868E08B2}"/>
              </a:ext>
            </a:extLst>
          </p:cNvPr>
          <p:cNvSpPr txBox="1"/>
          <p:nvPr/>
        </p:nvSpPr>
        <p:spPr>
          <a:xfrm>
            <a:off x="6253944" y="563534"/>
            <a:ext cx="220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Pre-training</a:t>
            </a:r>
            <a:endParaRPr kumimoji="1" lang="zh-CN" alt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线连接符 60">
            <a:extLst>
              <a:ext uri="{FF2B5EF4-FFF2-40B4-BE49-F238E27FC236}">
                <a16:creationId xmlns:a16="http://schemas.microsoft.com/office/drawing/2014/main" id="{A6B04377-69BE-7D9C-EB6C-E68CE788985D}"/>
              </a:ext>
            </a:extLst>
          </p:cNvPr>
          <p:cNvCxnSpPr>
            <a:cxnSpLocks/>
          </p:cNvCxnSpPr>
          <p:nvPr/>
        </p:nvCxnSpPr>
        <p:spPr>
          <a:xfrm flipV="1">
            <a:off x="6570772" y="885066"/>
            <a:ext cx="1441905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5" name="圆角矩形 4">
            <a:extLst>
              <a:ext uri="{FF2B5EF4-FFF2-40B4-BE49-F238E27FC236}">
                <a16:creationId xmlns:a16="http://schemas.microsoft.com/office/drawing/2014/main" id="{BCE74F5F-19FA-030A-5C08-FFF9B9814B35}"/>
              </a:ext>
            </a:extLst>
          </p:cNvPr>
          <p:cNvSpPr/>
          <p:nvPr/>
        </p:nvSpPr>
        <p:spPr>
          <a:xfrm>
            <a:off x="6868049" y="1350234"/>
            <a:ext cx="900000" cy="4018683"/>
          </a:xfrm>
          <a:prstGeom prst="roundRect">
            <a:avLst>
              <a:gd name="adj" fmla="val 1352"/>
            </a:avLst>
          </a:prstGeom>
          <a:solidFill>
            <a:srgbClr val="F2F2F2">
              <a:alpha val="40000"/>
            </a:srgb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kern="0" dirty="0">
                <a:latin typeface="等线" panose="020F0502020204030204"/>
                <a:ea typeface="等线" panose="02010600030101010101" pitchFamily="2" charset="-122"/>
              </a:rPr>
              <a:t>……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右箭头 78">
            <a:extLst>
              <a:ext uri="{FF2B5EF4-FFF2-40B4-BE49-F238E27FC236}">
                <a16:creationId xmlns:a16="http://schemas.microsoft.com/office/drawing/2014/main" id="{F27CDAA6-B990-CA93-FE46-6EA308C7319F}"/>
              </a:ext>
            </a:extLst>
          </p:cNvPr>
          <p:cNvSpPr/>
          <p:nvPr/>
        </p:nvSpPr>
        <p:spPr>
          <a:xfrm>
            <a:off x="6350834" y="1858337"/>
            <a:ext cx="900000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AB0E1E5-F25E-B561-60D6-50415C58DA31}"/>
                  </a:ext>
                </a:extLst>
              </p:cNvPr>
              <p:cNvSpPr txBox="1"/>
              <p:nvPr/>
            </p:nvSpPr>
            <p:spPr>
              <a:xfrm>
                <a:off x="6387847" y="1590662"/>
                <a:ext cx="934423" cy="3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AB0E1E5-F25E-B561-60D6-50415C58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847" y="1590662"/>
                <a:ext cx="934423" cy="311432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60B18C10-D70F-43F3-A8D9-D127B6F48D72}"/>
                  </a:ext>
                </a:extLst>
              </p:cNvPr>
              <p:cNvSpPr txBox="1"/>
              <p:nvPr/>
            </p:nvSpPr>
            <p:spPr>
              <a:xfrm>
                <a:off x="6330521" y="1876411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60B18C10-D70F-43F3-A8D9-D127B6F48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521" y="1876411"/>
                <a:ext cx="774186" cy="2308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9D4E690-4C98-AD6F-88D7-EF0C625615EE}"/>
                  </a:ext>
                </a:extLst>
              </p:cNvPr>
              <p:cNvSpPr txBox="1"/>
              <p:nvPr/>
            </p:nvSpPr>
            <p:spPr>
              <a:xfrm>
                <a:off x="8003688" y="5380024"/>
                <a:ext cx="13998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</a:t>
                </a:r>
                <a:r>
                  <a:rPr kumimoji="1" lang="en-US" altLang="zh-CN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9D4E690-4C98-AD6F-88D7-EF0C6256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88" y="5380024"/>
                <a:ext cx="1399856" cy="276999"/>
              </a:xfrm>
              <a:prstGeom prst="rect">
                <a:avLst/>
              </a:prstGeom>
              <a:blipFill>
                <a:blip r:embed="rId13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042E9DC-FF29-5851-B512-97DE5E5D3C07}"/>
                  </a:ext>
                </a:extLst>
              </p:cNvPr>
              <p:cNvSpPr txBox="1"/>
              <p:nvPr/>
            </p:nvSpPr>
            <p:spPr>
              <a:xfrm rot="5400000">
                <a:off x="9982072" y="3632471"/>
                <a:ext cx="13391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kumimoji="1" lang="en-US" altLang="zh-CN" sz="105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10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105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105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D042E9DC-FF29-5851-B512-97DE5E5D3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82072" y="3632471"/>
                <a:ext cx="1339115" cy="253916"/>
              </a:xfrm>
              <a:prstGeom prst="rect">
                <a:avLst/>
              </a:prstGeom>
              <a:blipFill>
                <a:blip r:embed="rId14"/>
                <a:stretch>
                  <a:fillRect l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圆角右箭头 92">
            <a:extLst>
              <a:ext uri="{FF2B5EF4-FFF2-40B4-BE49-F238E27FC236}">
                <a16:creationId xmlns:a16="http://schemas.microsoft.com/office/drawing/2014/main" id="{BA463299-4D2C-2F34-26C0-5B048A600D96}"/>
              </a:ext>
            </a:extLst>
          </p:cNvPr>
          <p:cNvSpPr/>
          <p:nvPr/>
        </p:nvSpPr>
        <p:spPr>
          <a:xfrm rot="16200000">
            <a:off x="7642337" y="5035109"/>
            <a:ext cx="251325" cy="1034331"/>
          </a:xfrm>
          <a:prstGeom prst="bentArrow">
            <a:avLst>
              <a:gd name="adj1" fmla="val 19602"/>
              <a:gd name="adj2" fmla="val 25000"/>
              <a:gd name="adj3" fmla="val 25000"/>
              <a:gd name="adj4" fmla="val 43750"/>
            </a:avLst>
          </a:prstGeom>
          <a:solidFill>
            <a:srgbClr val="C55A11">
              <a:alpha val="6784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9C013AB9-C9BA-B0B0-8744-1C4054753E78}"/>
              </a:ext>
            </a:extLst>
          </p:cNvPr>
          <p:cNvSpPr/>
          <p:nvPr/>
        </p:nvSpPr>
        <p:spPr>
          <a:xfrm rot="5400000">
            <a:off x="9327428" y="4574647"/>
            <a:ext cx="46590" cy="2160000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" name="右箭头 100">
            <a:extLst>
              <a:ext uri="{FF2B5EF4-FFF2-40B4-BE49-F238E27FC236}">
                <a16:creationId xmlns:a16="http://schemas.microsoft.com/office/drawing/2014/main" id="{755A0B34-3E4F-ED84-8212-C446002F8CF0}"/>
              </a:ext>
            </a:extLst>
          </p:cNvPr>
          <p:cNvSpPr/>
          <p:nvPr/>
        </p:nvSpPr>
        <p:spPr>
          <a:xfrm>
            <a:off x="7550928" y="1866016"/>
            <a:ext cx="900000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529F2133-D5A7-E7DC-CC8A-7985F5C223EC}"/>
                  </a:ext>
                </a:extLst>
              </p:cNvPr>
              <p:cNvSpPr txBox="1"/>
              <p:nvPr/>
            </p:nvSpPr>
            <p:spPr>
              <a:xfrm>
                <a:off x="7597711" y="1883597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529F2133-D5A7-E7DC-CC8A-7985F5C22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711" y="1883597"/>
                <a:ext cx="774186" cy="230832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音频 20">
            <a:extLst>
              <a:ext uri="{FF2B5EF4-FFF2-40B4-BE49-F238E27FC236}">
                <a16:creationId xmlns:a16="http://schemas.microsoft.com/office/drawing/2014/main" id="{F12C9496-A5B5-3602-FFF0-D8B696B93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76"/>
    </mc:Choice>
    <mc:Fallback xmlns="">
      <p:transition spd="slow" advTm="4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" x="9315450" y="304800"/>
          <p14:tracePt t="276" x="9315450" y="285750"/>
          <p14:tracePt t="292" x="9315450" y="266700"/>
          <p14:tracePt t="308" x="9328150" y="247650"/>
          <p14:tracePt t="316" x="9328150" y="228600"/>
          <p14:tracePt t="324" x="9328150" y="215900"/>
          <p14:tracePt t="351" x="9347200" y="158750"/>
          <p14:tracePt t="368" x="9366250" y="139700"/>
          <p14:tracePt t="469" x="9347200" y="139700"/>
          <p14:tracePt t="477" x="9328150" y="158750"/>
          <p14:tracePt t="485" x="9296400" y="196850"/>
          <p14:tracePt t="494" x="9277350" y="215900"/>
          <p14:tracePt t="555" x="8940800" y="571500"/>
          <p14:tracePt t="559" x="8851900" y="641350"/>
          <p14:tracePt t="623" x="8477250" y="1066800"/>
          <p14:tracePt t="630" x="8439150" y="1098550"/>
          <p14:tracePt t="690" x="8248650" y="1276350"/>
          <p14:tracePt t="695" x="8229600" y="1295400"/>
          <p14:tracePt t="755" x="8172450" y="1333500"/>
          <p14:tracePt t="790" x="8172450" y="1352550"/>
          <p14:tracePt t="798" x="8159750" y="1352550"/>
          <p14:tracePt t="855" x="8083550" y="1403350"/>
          <p14:tracePt t="862" x="8070850" y="1403350"/>
          <p14:tracePt t="923" x="7962900" y="1473200"/>
          <p14:tracePt t="935" x="7943850" y="1473200"/>
          <p14:tracePt t="990" x="7924800" y="1492250"/>
          <p14:tracePt t="1025" x="7924800" y="1511300"/>
          <p14:tracePt t="1609" x="7905750" y="1511300"/>
          <p14:tracePt t="1617" x="7874000" y="1511300"/>
          <p14:tracePt t="1626" x="7835900" y="1511300"/>
          <p14:tracePt t="1634" x="7804150" y="1511300"/>
          <p14:tracePt t="1641" x="7766050" y="1511300"/>
          <p14:tracePt t="1689" x="7607300" y="1530350"/>
          <p14:tracePt t="1693" x="7588250" y="1530350"/>
          <p14:tracePt t="1756" x="7480300" y="1543050"/>
          <p14:tracePt t="1762" x="7467600" y="1543050"/>
          <p14:tracePt t="1823" x="7410450" y="1581150"/>
          <p14:tracePt t="1828" x="7391400" y="1600200"/>
          <p14:tracePt t="1889" x="7289800" y="1689100"/>
          <p14:tracePt t="1957" x="7251700" y="1739900"/>
          <p14:tracePt t="1964" x="7251700" y="1758950"/>
          <p14:tracePt t="2023" x="7232650" y="1828800"/>
          <p14:tracePt t="2028" x="7213600" y="1847850"/>
          <p14:tracePt t="2091" x="7213600" y="1974850"/>
          <p14:tracePt t="2096" x="7213600" y="1987550"/>
          <p14:tracePt t="2156" x="7289800" y="2152650"/>
          <p14:tracePt t="2157" x="7302500" y="2165350"/>
          <p14:tracePt t="2164" x="7321550" y="2165350"/>
          <p14:tracePt t="2223" x="7639050" y="2184400"/>
          <p14:tracePt t="2229" x="7696200" y="2184400"/>
          <p14:tracePt t="2289" x="7994650" y="2095500"/>
          <p14:tracePt t="2293" x="8013700" y="2076450"/>
          <p14:tracePt t="2359" x="8070850" y="2025650"/>
          <p14:tracePt t="2365" x="8070850" y="2006600"/>
          <p14:tracePt t="2424" x="8070850" y="1758950"/>
          <p14:tracePt t="2432" x="8070850" y="1720850"/>
          <p14:tracePt t="2491" x="8032750" y="1600200"/>
          <p14:tracePt t="2497" x="8013700" y="1581150"/>
          <p14:tracePt t="2558" x="7962900" y="1473200"/>
          <p14:tracePt t="2559" x="7943850" y="1454150"/>
          <p14:tracePt t="2568" x="7924800" y="1454150"/>
          <p14:tracePt t="2624" x="7816850" y="1384300"/>
          <p14:tracePt t="2631" x="7804150" y="1384300"/>
          <p14:tracePt t="2691" x="7696200" y="1365250"/>
          <p14:tracePt t="2695" x="7677150" y="1365250"/>
          <p14:tracePt t="2760" x="7639050" y="1365250"/>
          <p14:tracePt t="2761" x="7639050" y="1384300"/>
          <p14:tracePt t="2825" x="7588250" y="1441450"/>
          <p14:tracePt t="2836" x="7569200" y="1454150"/>
          <p14:tracePt t="2891" x="7480300" y="1543050"/>
          <p14:tracePt t="2957" x="7467600" y="1581150"/>
          <p14:tracePt t="3028" x="7467600" y="1600200"/>
          <p14:tracePt t="3090" x="7467600" y="1651000"/>
          <p14:tracePt t="3097" x="7467600" y="1670050"/>
          <p14:tracePt t="3156" x="7467600" y="1720850"/>
          <p14:tracePt t="3163" x="7467600" y="1739900"/>
          <p14:tracePt t="3223" x="7467600" y="1758950"/>
          <p14:tracePt t="3233" x="7467600" y="1778000"/>
          <p14:tracePt t="3352" x="7467600" y="1797050"/>
          <p14:tracePt t="3593" x="7467600" y="1809750"/>
          <p14:tracePt t="3603" x="7467600" y="1828800"/>
          <p14:tracePt t="3627" x="7467600" y="1847850"/>
          <p14:tracePt t="3658" x="7467600" y="1866900"/>
          <p14:tracePt t="3722" x="7480300" y="1866900"/>
          <p14:tracePt t="4814" x="7499350" y="1866900"/>
          <p14:tracePt t="4822" x="7518400" y="1866900"/>
          <p14:tracePt t="4831" x="7556500" y="1866900"/>
          <p14:tracePt t="4839" x="7569200" y="1866900"/>
          <p14:tracePt t="4888" x="7804150" y="1885950"/>
          <p14:tracePt t="4895" x="7835900" y="1885950"/>
          <p14:tracePt t="4924" x="7962900" y="1885950"/>
          <p14:tracePt t="4927" x="7981950" y="1885950"/>
          <p14:tracePt t="4960" x="8102600" y="1866900"/>
          <p14:tracePt t="5023" x="8248650" y="1739900"/>
          <p14:tracePt t="5050" x="8248650" y="1720850"/>
          <p14:tracePt t="5050" x="8261350" y="1720850"/>
          <p14:tracePt t="5096" x="8261350" y="1708150"/>
          <p14:tracePt t="5156" x="8261350" y="1689100"/>
          <p14:tracePt t="5168" x="8261350" y="1670050"/>
          <p14:tracePt t="5221" x="8299450" y="1600200"/>
          <p14:tracePt t="5233" x="8299450" y="1581150"/>
          <p14:tracePt t="5290" x="8299450" y="1562100"/>
          <p14:tracePt t="5305" x="8299450" y="1543050"/>
          <p14:tracePt t="5324" x="8299450" y="1530350"/>
          <p14:tracePt t="5361" x="8299450" y="1492250"/>
          <p14:tracePt t="5422" x="8248650" y="1473200"/>
          <p14:tracePt t="5431" x="8229600" y="1473200"/>
          <p14:tracePt t="5456" x="8210550" y="1473200"/>
          <p14:tracePt t="5489" x="8159750" y="1473200"/>
          <p14:tracePt t="5556" x="8140700" y="1473200"/>
          <p14:tracePt t="5557" x="8051800" y="1511300"/>
          <p14:tracePt t="5564" x="8032750" y="1511300"/>
          <p14:tracePt t="5623" x="8013700" y="1543050"/>
          <p14:tracePt t="5666" x="8013700" y="1562100"/>
          <p14:tracePt t="5690" x="7994650" y="1562100"/>
          <p14:tracePt t="5698" x="7994650" y="1581150"/>
          <p14:tracePt t="5756" x="7943850" y="1689100"/>
          <p14:tracePt t="5763" x="7924800" y="1720850"/>
          <p14:tracePt t="5823" x="7874000" y="1885950"/>
          <p14:tracePt t="5827" x="7874000" y="1898650"/>
          <p14:tracePt t="5888" x="7874000" y="2152650"/>
          <p14:tracePt t="5892" x="7874000" y="2184400"/>
          <p14:tracePt t="5956" x="7905750" y="2254250"/>
          <p14:tracePt t="5956" x="7924800" y="2273300"/>
          <p14:tracePt t="5971" x="7943850" y="2273300"/>
          <p14:tracePt t="6023" x="7994650" y="2273300"/>
          <p14:tracePt t="6029" x="7994650" y="2292350"/>
          <p14:tracePt t="6089" x="8102600" y="2292350"/>
          <p14:tracePt t="6093" x="8121650" y="2311400"/>
          <p14:tracePt t="6155" x="8210550" y="2311400"/>
          <p14:tracePt t="6224" x="8248650" y="2311400"/>
          <p14:tracePt t="7024" x="8248650" y="2292350"/>
          <p14:tracePt t="7104" x="8261350" y="2292350"/>
          <p14:tracePt t="7160" x="8261350" y="2273300"/>
          <p14:tracePt t="7192" x="8280400" y="2273300"/>
          <p14:tracePt t="7240" x="8299450" y="2254250"/>
          <p14:tracePt t="7264" x="8318500" y="2254250"/>
          <p14:tracePt t="7289" x="8337550" y="2241550"/>
          <p14:tracePt t="7305" x="8350250" y="2241550"/>
          <p14:tracePt t="7313" x="8350250" y="2222500"/>
          <p14:tracePt t="7355" x="8369300" y="2203450"/>
          <p14:tracePt t="7361" x="8388350" y="2184400"/>
          <p14:tracePt t="7421" x="8407400" y="2165350"/>
          <p14:tracePt t="7955" x="8407400" y="2152650"/>
          <p14:tracePt t="7968" x="8407400" y="2095500"/>
          <p14:tracePt t="7975" x="8407400" y="1917700"/>
          <p14:tracePt t="7979" x="8407400" y="1689100"/>
          <p14:tracePt t="10280" x="7854950" y="127000"/>
          <p14:tracePt t="10292" x="7816850" y="622300"/>
          <p14:tracePt t="10295" x="7816850" y="869950"/>
          <p14:tracePt t="10323" x="7816850" y="1511300"/>
          <p14:tracePt t="10390" x="7943850" y="2076450"/>
          <p14:tracePt t="10646" x="7924800" y="2063750"/>
          <p14:tracePt t="10655" x="7924800" y="2025650"/>
          <p14:tracePt t="10662" x="7905750" y="1987550"/>
          <p14:tracePt t="10671" x="7893050" y="1936750"/>
          <p14:tracePt t="10721" x="7854950" y="1720850"/>
          <p14:tracePt t="10726" x="7854950" y="1689100"/>
          <p14:tracePt t="10790" x="7835900" y="1619250"/>
          <p14:tracePt t="10799" x="7835900" y="1600200"/>
          <p14:tracePt t="10856" x="7816850" y="1562100"/>
          <p14:tracePt t="11112" x="7835900" y="1562100"/>
          <p14:tracePt t="11120" x="7924800" y="1492250"/>
          <p14:tracePt t="11128" x="7994650" y="1422400"/>
          <p14:tracePt t="11139" x="8083550" y="1352550"/>
          <p14:tracePt t="11144" x="8172450" y="1295400"/>
          <p14:tracePt t="11170" x="8655050" y="1028700"/>
          <p14:tracePt t="11223" x="9404350" y="869950"/>
          <p14:tracePt t="11228" x="9505950" y="850900"/>
          <p14:tracePt t="11288" x="9861550" y="850900"/>
          <p14:tracePt t="11291" x="9880600" y="850900"/>
          <p14:tracePt t="11356" x="9918700" y="850900"/>
          <p14:tracePt t="11362" x="9918700" y="838200"/>
          <p14:tracePt t="11389" x="9918700" y="819150"/>
          <p14:tracePt t="11457" x="9848850" y="749300"/>
          <p14:tracePt t="11461" x="9829800" y="749300"/>
          <p14:tracePt t="11469" x="9810750" y="730250"/>
          <p14:tracePt t="11522" x="9613900" y="692150"/>
          <p14:tracePt t="11523" x="9582150" y="692150"/>
          <p14:tracePt t="11531" x="9525000" y="692150"/>
          <p14:tracePt t="11590" x="9169400" y="819150"/>
          <p14:tracePt t="11596" x="9099550" y="869950"/>
          <p14:tracePt t="11657" x="8636000" y="1454150"/>
          <p14:tracePt t="11662" x="8604250" y="1562100"/>
          <p14:tracePt t="11725" x="8515350" y="1936750"/>
          <p14:tracePt t="11733" x="8515350" y="1987550"/>
          <p14:tracePt t="11792" x="8547100" y="2520950"/>
          <p14:tracePt t="11802" x="8547100" y="2590800"/>
          <p14:tracePt t="11859" x="8585200" y="2984500"/>
          <p14:tracePt t="11865" x="8585200" y="3022600"/>
          <p14:tracePt t="11926" x="8693150" y="3378200"/>
          <p14:tracePt t="11927" x="8693150" y="3409950"/>
          <p14:tracePt t="11935" x="8724900" y="3479800"/>
          <p14:tracePt t="11993" x="8940800" y="3765550"/>
          <p14:tracePt t="11999" x="8972550" y="3803650"/>
          <p14:tracePt t="12059" x="9169400" y="3981450"/>
          <p14:tracePt t="12067" x="9188450" y="4000500"/>
          <p14:tracePt t="12124" x="9207500" y="4013200"/>
          <p14:tracePt t="12126" x="9315450" y="4032250"/>
          <p14:tracePt t="12134" x="9328150" y="4032250"/>
          <p14:tracePt t="12192" x="9385300" y="4032250"/>
          <p14:tracePt t="12201" x="9404350" y="4032250"/>
          <p14:tracePt t="12258" x="9544050" y="4032250"/>
          <p14:tracePt t="12268" x="9563100" y="4013200"/>
          <p14:tracePt t="12324" x="9772650" y="3911600"/>
          <p14:tracePt t="12330" x="9810750" y="3873500"/>
          <p14:tracePt t="12393" x="10204450" y="3448050"/>
          <p14:tracePt t="12399" x="10236200" y="3378200"/>
          <p14:tracePt t="12459" x="10433050" y="2768600"/>
          <p14:tracePt t="12472" x="10452100" y="2647950"/>
          <p14:tracePt t="12472" x="10452100" y="2540000"/>
          <p14:tracePt t="12524" x="10344150" y="2152650"/>
          <p14:tracePt t="12531" x="10293350" y="2095500"/>
          <p14:tracePt t="12591" x="9950450" y="1670050"/>
          <p14:tracePt t="12592" x="9918700" y="1619250"/>
          <p14:tracePt t="12601" x="9880600" y="1600200"/>
          <p14:tracePt t="12658" x="9702800" y="1511300"/>
          <p14:tracePt t="12665" x="9683750" y="1492250"/>
          <p14:tracePt t="12724" x="9493250" y="1492250"/>
          <p14:tracePt t="12730" x="9474200" y="1492250"/>
          <p14:tracePt t="12791" x="9226550" y="1600200"/>
          <p14:tracePt t="12793" x="9188450" y="1631950"/>
          <p14:tracePt t="12800" x="9169400" y="1631950"/>
          <p14:tracePt t="12858" x="9061450" y="1720850"/>
          <p14:tracePt t="12858" x="9048750" y="1758950"/>
          <p14:tracePt t="12868" x="9029700" y="1778000"/>
          <p14:tracePt t="12923" x="8902700" y="1936750"/>
          <p14:tracePt t="12929" x="8883650" y="1955800"/>
          <p14:tracePt t="12993" x="8782050" y="2152650"/>
          <p14:tracePt t="12994" x="8782050" y="2165350"/>
          <p14:tracePt t="13001" x="8763000" y="2184400"/>
          <p14:tracePt t="13058" x="8763000" y="2273300"/>
          <p14:tracePt t="13073" x="8763000" y="2292350"/>
          <p14:tracePt t="13123" x="8743950" y="2419350"/>
          <p14:tracePt t="13131" x="8743950" y="2432050"/>
          <p14:tracePt t="13190" x="8705850" y="2698750"/>
          <p14:tracePt t="13194" x="8693150" y="2755900"/>
          <p14:tracePt t="13259" x="8674100" y="2895600"/>
          <p14:tracePt t="13260" x="8674100" y="2914650"/>
          <p14:tracePt t="13267" x="8674100" y="2933700"/>
          <p14:tracePt t="13323" x="8674100" y="3073400"/>
          <p14:tracePt t="13331" x="8674100" y="3092450"/>
          <p14:tracePt t="13393" x="8674100" y="3213100"/>
          <p14:tracePt t="13398" x="8674100" y="3251200"/>
          <p14:tracePt t="13457" x="8693150" y="3321050"/>
          <p14:tracePt t="13468" x="8693150" y="3340100"/>
          <p14:tracePt t="13523" x="8724900" y="3409950"/>
          <p14:tracePt t="13524" x="8743950" y="3409950"/>
          <p14:tracePt t="13532" x="8743950" y="3429000"/>
          <p14:tracePt t="13589" x="8813800" y="3568700"/>
          <p14:tracePt t="13596" x="8832850" y="3587750"/>
          <p14:tracePt t="13657" x="8940800" y="3714750"/>
          <p14:tracePt t="13661" x="8940800" y="3733800"/>
          <p14:tracePt t="13725" x="9080500" y="3765550"/>
          <p14:tracePt t="13734" x="9099550" y="3765550"/>
          <p14:tracePt t="16211" x="9080500" y="3765550"/>
          <p14:tracePt t="16243" x="9061450" y="3765550"/>
          <p14:tracePt t="16251" x="9061450" y="3784600"/>
          <p14:tracePt t="16267" x="9048750" y="3784600"/>
          <p14:tracePt t="16283" x="9029700" y="3803650"/>
          <p14:tracePt t="16323" x="9010650" y="3803650"/>
          <p14:tracePt t="16347" x="9010650" y="3822700"/>
          <p14:tracePt t="16389" x="8972550" y="3835400"/>
          <p14:tracePt t="16395" x="8959850" y="3835400"/>
          <p14:tracePt t="16456" x="8851900" y="3835400"/>
          <p14:tracePt t="16461" x="8832850" y="3835400"/>
          <p14:tracePt t="16523" x="8705850" y="3822700"/>
          <p14:tracePt t="16528" x="8693150" y="3803650"/>
          <p14:tracePt t="16589" x="8566150" y="3657600"/>
          <p14:tracePt t="16589" x="8547100" y="3644900"/>
          <p14:tracePt t="16605" x="8528050" y="3625850"/>
          <p14:tracePt t="16657" x="8515350" y="3606800"/>
          <p14:tracePt t="16677" x="8515350" y="3587750"/>
          <p14:tracePt t="17078" x="8515350" y="3606800"/>
          <p14:tracePt t="17448" x="8528050" y="3606800"/>
          <p14:tracePt t="17472" x="8547100" y="3606800"/>
          <p14:tracePt t="17858" x="8547100" y="3587750"/>
          <p14:tracePt t="17882" x="8528050" y="3587750"/>
          <p14:tracePt t="18002" x="8528050" y="3568700"/>
          <p14:tracePt t="18098" x="8515350" y="3568700"/>
          <p14:tracePt t="18115" x="8515350" y="3556000"/>
          <p14:tracePt t="18122" x="8496300" y="3536950"/>
          <p14:tracePt t="18131" x="8477250" y="3517900"/>
          <p14:tracePt t="18139" x="8458200" y="3479800"/>
          <p14:tracePt t="18189" x="8299450" y="3213100"/>
          <p14:tracePt t="18195" x="8280400" y="3143250"/>
          <p14:tracePt t="18255" x="8159750" y="2559050"/>
          <p14:tracePt t="18259" x="8159750" y="2470150"/>
          <p14:tracePt t="18322" x="8121650" y="2184400"/>
          <p14:tracePt t="18325" x="8102600" y="2165350"/>
          <p14:tracePt t="18390" x="8083550" y="2133600"/>
          <p14:tracePt t="18404" x="8070850" y="2114550"/>
          <p14:tracePt t="18455" x="8013700" y="2025650"/>
          <p14:tracePt t="18522" x="7994650" y="2006600"/>
          <p14:tracePt t="18522" x="7943850" y="1898650"/>
          <p14:tracePt t="18530" x="7943850" y="1866900"/>
          <p14:tracePt t="18590" x="7905750" y="1670050"/>
          <p14:tracePt t="18661" x="7905750" y="1651000"/>
          <p14:tracePt t="18693" x="7924800" y="1651000"/>
          <p14:tracePt t="18701" x="7943850" y="1631950"/>
          <p14:tracePt t="18710" x="7962900" y="1631950"/>
          <p14:tracePt t="18755" x="8083550" y="1562100"/>
          <p14:tracePt t="18758" x="8102600" y="1562100"/>
          <p14:tracePt t="18823" x="8248650" y="1492250"/>
          <p14:tracePt t="18830" x="8261350" y="1492250"/>
          <p14:tracePt t="18889" x="8318500" y="1492250"/>
          <p14:tracePt t="18910" x="8337550" y="1492250"/>
          <p14:tracePt t="18955" x="8388350" y="1511300"/>
          <p14:tracePt t="18992" x="8407400" y="1543050"/>
          <p14:tracePt t="18999" x="8426450" y="1543050"/>
          <p14:tracePt t="19026" x="8439150" y="1600200"/>
          <p14:tracePt t="19090" x="8439150" y="1720850"/>
          <p14:tracePt t="19100" x="8439150" y="1739900"/>
          <p14:tracePt t="19122" x="8439150" y="1866900"/>
          <p14:tracePt t="19156" x="8439150" y="2044700"/>
          <p14:tracePt t="19222" x="8426450" y="2133600"/>
          <p14:tracePt t="19384" x="8426450" y="2165350"/>
          <p14:tracePt t="19392" x="8458200" y="2203450"/>
          <p14:tracePt t="19400" x="8496300" y="2254250"/>
          <p14:tracePt t="19408" x="8547100" y="2292350"/>
          <p14:tracePt t="19456" x="8959850" y="2844800"/>
          <p14:tracePt t="19457" x="9048750" y="2984500"/>
          <p14:tracePt t="19464" x="9080500" y="3054350"/>
          <p14:tracePt t="19521" x="9525000" y="3962400"/>
          <p14:tracePt t="19528" x="9563100" y="4102100"/>
          <p14:tracePt t="19589" x="9702800" y="4851400"/>
          <p14:tracePt t="19594" x="9702800" y="4902200"/>
          <p14:tracePt t="19656" x="9721850" y="5080000"/>
          <p14:tracePt t="19657" x="9721850" y="5099050"/>
          <p14:tracePt t="19665" x="9721850" y="5118100"/>
          <p14:tracePt t="19722" x="9721850" y="5149850"/>
          <p14:tracePt t="19785" x="9702800" y="5149850"/>
          <p14:tracePt t="19795" x="9702800" y="5137150"/>
          <p14:tracePt t="19809" x="9683750" y="5137150"/>
          <p14:tracePt t="19821" x="9683750" y="5118100"/>
          <p14:tracePt t="19855" x="9652000" y="5060950"/>
          <p14:tracePt t="19888" x="9652000" y="5029200"/>
          <p14:tracePt t="19970" x="9671050" y="5029200"/>
          <p14:tracePt t="19994" x="9683750" y="5029200"/>
          <p14:tracePt t="20002" x="9702800" y="5048250"/>
          <p14:tracePt t="20054" x="9848850" y="5137150"/>
          <p14:tracePt t="20059" x="9861550" y="5137150"/>
          <p14:tracePt t="20123" x="10128250" y="5226050"/>
          <p14:tracePt t="20131" x="10166350" y="5226050"/>
          <p14:tracePt t="20189" x="10541000" y="5226050"/>
          <p14:tracePt t="20195" x="10572750" y="5207000"/>
          <p14:tracePt t="20224" x="10648950" y="5168900"/>
          <p14:tracePt t="20261" x="10680700" y="5099050"/>
          <p14:tracePt t="20322" x="10680700" y="5010150"/>
          <p14:tracePt t="20327" x="10661650" y="4991100"/>
          <p14:tracePt t="20356" x="10591800" y="4902200"/>
          <p14:tracePt t="20356" x="10541000" y="4870450"/>
          <p14:tracePt t="20389" x="10363200" y="4794250"/>
          <p14:tracePt t="20458" x="10115550" y="4762500"/>
          <p14:tracePt t="20467" x="10077450" y="4762500"/>
          <p14:tracePt t="20471" x="10058400" y="4762500"/>
          <p14:tracePt t="20523" x="9950450" y="4832350"/>
          <p14:tracePt t="20526" x="9937750" y="4851400"/>
          <p14:tracePt t="20765" x="9918700" y="4851400"/>
          <p14:tracePt t="20773" x="9899650" y="4813300"/>
          <p14:tracePt t="20781" x="9861550" y="4743450"/>
          <p14:tracePt t="20789" x="9829800" y="4616450"/>
          <p14:tracePt t="20797" x="9759950" y="4387850"/>
          <p14:tracePt t="30512" x="8477250" y="38100"/>
          <p14:tracePt t="30527" x="8426450" y="317500"/>
          <p14:tracePt t="30528" x="8350250" y="584200"/>
          <p14:tracePt t="30535" x="8299450" y="850900"/>
          <p14:tracePt t="30557" x="8229600" y="1155700"/>
          <p14:tracePt t="30558" x="8172450" y="1333500"/>
          <p14:tracePt t="30566" x="8159750" y="1384300"/>
          <p14:tracePt t="30588" x="8121650" y="1562100"/>
          <p14:tracePt t="30624" x="8102600" y="1619250"/>
          <p14:tracePt t="30624" x="8083550" y="1670050"/>
          <p14:tracePt t="30690" x="7994650" y="1422400"/>
          <p14:tracePt t="30695" x="7943850" y="1352550"/>
          <p14:tracePt t="30756" x="7537450" y="1098550"/>
          <p14:tracePt t="30760" x="7467600" y="1098550"/>
          <p14:tracePt t="30824" x="6965950" y="1530350"/>
          <p14:tracePt t="30830" x="6915150" y="1600200"/>
          <p14:tracePt t="30890" x="6667500" y="2203450"/>
          <p14:tracePt t="30894" x="6648450" y="2273300"/>
          <p14:tracePt t="30958" x="6521450" y="3035300"/>
          <p14:tracePt t="30967" x="6502400" y="3162300"/>
          <p14:tracePt t="30968" x="6502400" y="3302000"/>
          <p14:tracePt t="31023" x="6489700" y="3924300"/>
          <p14:tracePt t="31025" x="6489700" y="3981450"/>
          <p14:tracePt t="31032" x="6489700" y="4032250"/>
          <p14:tracePt t="31091" x="6578600" y="4457700"/>
          <p14:tracePt t="31099" x="6578600" y="4495800"/>
          <p14:tracePt t="31156" x="6648450" y="4692650"/>
          <p14:tracePt t="31160" x="6667500" y="4705350"/>
          <p14:tracePt t="31224" x="6769100" y="4870450"/>
          <p14:tracePt t="31232" x="6769100" y="4883150"/>
          <p14:tracePt t="31290" x="6965950" y="5099050"/>
          <p14:tracePt t="31299" x="6985000" y="5137150"/>
          <p14:tracePt t="31357" x="7162800" y="5276850"/>
          <p14:tracePt t="31362" x="7200900" y="5276850"/>
          <p14:tracePt t="31425" x="7302500" y="5295900"/>
          <p14:tracePt t="31429" x="7321550" y="5276850"/>
          <p14:tracePt t="31439" x="7359650" y="5276850"/>
          <p14:tracePt t="31491" x="7448550" y="5207000"/>
          <p14:tracePt t="31498" x="7467600" y="5187950"/>
          <p14:tracePt t="31558" x="7537450" y="5099050"/>
          <p14:tracePt t="31565" x="7537450" y="5080000"/>
          <p14:tracePt t="31623" x="7588250" y="5010150"/>
          <p14:tracePt t="31690" x="7607300" y="4991100"/>
          <p14:tracePt t="31706" x="7607300" y="4972050"/>
          <p14:tracePt t="31766" x="7607300" y="4959350"/>
          <p14:tracePt t="31823" x="7626350" y="4940300"/>
          <p14:tracePt t="32091" x="7626350" y="4902200"/>
          <p14:tracePt t="32099" x="7626350" y="4870450"/>
          <p14:tracePt t="32107" x="7626350" y="4813300"/>
          <p14:tracePt t="32115" x="7639050" y="4762500"/>
          <p14:tracePt t="32155" x="7696200" y="4546600"/>
          <p14:tracePt t="32155" x="7715250" y="4476750"/>
          <p14:tracePt t="32163" x="7727950" y="4425950"/>
          <p14:tracePt t="32222" x="7766050" y="4178300"/>
          <p14:tracePt t="32227" x="7766050" y="4159250"/>
          <p14:tracePt t="32288" x="7766050" y="4070350"/>
          <p14:tracePt t="32294" x="7766050" y="4051300"/>
          <p14:tracePt t="32356" x="7766050" y="3981450"/>
          <p14:tracePt t="32364" x="7766050" y="3962400"/>
          <p14:tracePt t="32422" x="7766050" y="3873500"/>
          <p14:tracePt t="32488" x="7766050" y="3854450"/>
          <p14:tracePt t="32489" x="7766050" y="3835400"/>
          <p14:tracePt t="32516" x="7766050" y="3822700"/>
          <p14:tracePt t="32555" x="7766050" y="3803650"/>
          <p14:tracePt t="32669" x="7785100" y="3803650"/>
          <p14:tracePt t="32701" x="7804150" y="3803650"/>
          <p14:tracePt t="32726" x="7816850" y="3822700"/>
          <p14:tracePt t="32741" x="7835900" y="3835400"/>
          <p14:tracePt t="32789" x="7874000" y="3892550"/>
          <p14:tracePt t="32797" x="7893050" y="3911600"/>
          <p14:tracePt t="32855" x="7905750" y="4000500"/>
          <p14:tracePt t="32862" x="7924800" y="4051300"/>
          <p14:tracePt t="32922" x="8032750" y="4851400"/>
          <p14:tracePt t="32928" x="8070850" y="4940300"/>
          <p14:tracePt t="32989" x="8229600" y="5226050"/>
          <p14:tracePt t="32992" x="8261350" y="5238750"/>
          <p14:tracePt t="33055" x="8705850" y="5238750"/>
          <p14:tracePt t="33063" x="8794750" y="5238750"/>
          <p14:tracePt t="33123" x="9118600" y="5238750"/>
          <p14:tracePt t="33128" x="9137650" y="5238750"/>
          <p14:tracePt t="33189" x="9188450" y="5226050"/>
          <p14:tracePt t="33257" x="9188450" y="5060950"/>
          <p14:tracePt t="33264" x="9188450" y="5048250"/>
          <p14:tracePt t="33324" x="9188450" y="5029200"/>
          <p14:tracePt t="33522" x="9239250" y="5029200"/>
          <p14:tracePt t="33536" x="9315450" y="5029200"/>
          <p14:tracePt t="33542" x="9417050" y="5029200"/>
          <p14:tracePt t="33545" x="9563100" y="5029200"/>
          <p14:tracePt t="33588" x="10325100" y="5099050"/>
          <p14:tracePt t="33594" x="10471150" y="5137150"/>
          <p14:tracePt t="33655" x="10769600" y="5168900"/>
          <p14:tracePt t="33722" x="10718800" y="5137150"/>
          <p14:tracePt t="33729" x="10699750" y="5118100"/>
          <p14:tracePt t="33789" x="10502900" y="4991100"/>
          <p14:tracePt t="33794" x="10483850" y="4972050"/>
          <p14:tracePt t="33856" x="10306050" y="4940300"/>
          <p14:tracePt t="33863" x="10293350" y="4940300"/>
          <p14:tracePt t="33923" x="10058400" y="4921250"/>
          <p14:tracePt t="33924" x="10026650" y="4921250"/>
          <p14:tracePt t="33931" x="9988550" y="4921250"/>
          <p14:tracePt t="33989" x="9772650" y="5048250"/>
          <p14:tracePt t="33996" x="9759950" y="5060950"/>
          <p14:tracePt t="34056" x="9740900" y="5257800"/>
          <p14:tracePt t="34060" x="9740900" y="5295900"/>
          <p14:tracePt t="34123" x="9880600" y="5505450"/>
          <p14:tracePt t="34124" x="9899650" y="5524500"/>
          <p14:tracePt t="34132" x="9918700" y="5524500"/>
          <p14:tracePt t="34189" x="10115550" y="5505450"/>
          <p14:tracePt t="34196" x="10128250" y="5505450"/>
          <p14:tracePt t="34256" x="10185400" y="5473700"/>
          <p14:tracePt t="34621" x="10166350" y="5473700"/>
          <p14:tracePt t="34629" x="10115550" y="5473700"/>
          <p14:tracePt t="34637" x="10039350" y="5473700"/>
          <p14:tracePt t="34645" x="9918700" y="5473700"/>
          <p14:tracePt t="34688" x="9385300" y="5473700"/>
          <p14:tracePt t="34693" x="9239250" y="5473700"/>
          <p14:tracePt t="34755" x="8813800" y="5473700"/>
          <p14:tracePt t="34758" x="8794750" y="5473700"/>
          <p14:tracePt t="34822" x="8763000" y="5473700"/>
          <p14:tracePt t="34894" x="8763000" y="5492750"/>
          <p14:tracePt t="34934" x="8743950" y="5492750"/>
          <p14:tracePt t="34950" x="8724900" y="5505450"/>
          <p14:tracePt t="34960" x="8693150" y="5505450"/>
          <p14:tracePt t="34966" x="8674100" y="5505450"/>
          <p14:tracePt t="35023" x="8013700" y="5327650"/>
          <p14:tracePt t="35031" x="7893050" y="5238750"/>
          <p14:tracePt t="35088" x="7340600" y="4318000"/>
          <p14:tracePt t="35095" x="7289800" y="4178300"/>
          <p14:tracePt t="35155" x="7112000" y="3162300"/>
          <p14:tracePt t="35160" x="7092950" y="3022600"/>
          <p14:tracePt t="35222" x="7023100" y="2254250"/>
          <p14:tracePt t="35225" x="7023100" y="2222500"/>
          <p14:tracePt t="35290" x="6985000" y="1885950"/>
          <p14:tracePt t="35296" x="6985000" y="1847850"/>
          <p14:tracePt t="35356" x="6985000" y="1651000"/>
          <p14:tracePt t="35361" x="6985000" y="1619250"/>
          <p14:tracePt t="35423" x="7035800" y="1473200"/>
          <p14:tracePt t="35430" x="7054850" y="1441450"/>
          <p14:tracePt t="35439" x="7092950" y="1403350"/>
          <p14:tracePt t="35490" x="7251700" y="1174750"/>
          <p14:tracePt t="35491" x="7270750" y="1136650"/>
          <p14:tracePt t="35497" x="7289800" y="1117600"/>
          <p14:tracePt t="35556" x="7359650" y="1028700"/>
          <p14:tracePt t="35593" x="7378700" y="1009650"/>
          <p14:tracePt t="35617" x="7391400" y="996950"/>
          <p14:tracePt t="35656" x="7480300" y="939800"/>
          <p14:tracePt t="35660" x="7499350" y="939800"/>
          <p14:tracePt t="35722" x="7835900" y="838200"/>
          <p14:tracePt t="35730" x="7874000" y="819150"/>
          <p14:tracePt t="35788" x="8102600" y="819150"/>
          <p14:tracePt t="35795" x="8121650" y="819150"/>
          <p14:tracePt t="35855" x="8191500" y="920750"/>
          <p14:tracePt t="35859" x="8210550" y="939800"/>
          <p14:tracePt t="35923" x="8210550" y="1028700"/>
          <p14:tracePt t="35924" x="8191500" y="1028700"/>
          <p14:tracePt t="35931" x="8172450" y="1047750"/>
          <p14:tracePt t="35990" x="7816850" y="996950"/>
          <p14:tracePt t="35995" x="7747000" y="977900"/>
          <p14:tracePt t="36056" x="7289800" y="908050"/>
          <p14:tracePt t="36064" x="7232650" y="908050"/>
          <p14:tracePt t="36122" x="7092950" y="869950"/>
          <p14:tracePt t="36126" x="7073900" y="869950"/>
          <p14:tracePt t="36191" x="7054850" y="850900"/>
          <p14:tracePt t="36429" x="7054850" y="838200"/>
          <p14:tracePt t="36436" x="7054850" y="762000"/>
          <p14:tracePt t="36444" x="7035800" y="660400"/>
          <p14:tracePt t="36454" x="7004050" y="425450"/>
          <p14:tracePt t="36460" x="6965950" y="1270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3454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 corpus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Wikipedia[16]</a:t>
            </a:r>
            <a:endParaRPr kumimoji="1"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MARCO Document Collection[17]</a:t>
            </a:r>
            <a:endParaRPr kumimoji="1"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500K documents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four noisy documents and five pseudo-queries, for each document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2.5M documents and 2.5M pseudo-queries for pre-training</a:t>
            </a:r>
          </a:p>
          <a:p>
            <a:pPr>
              <a:lnSpc>
                <a:spcPct val="100000"/>
              </a:lnSpc>
            </a:pPr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retrieval datasets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MARCO Document Ranking dataset[17]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subset of 300K documents 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360K training queries, 6980 evaluation queries)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Question (NQ)[18]: 228K documents (307K training queries, 7.8K test queries)</a:t>
            </a:r>
          </a:p>
          <a:p>
            <a:pPr>
              <a:lnSpc>
                <a:spcPct val="100000"/>
              </a:lnSpc>
            </a:pPr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 retrieval baselines: BM25[19] and DocT5Query[20] 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retrieval baselines: </a:t>
            </a:r>
            <a:r>
              <a:rPr kumimoji="1" lang="en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RepBERT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[21]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DPR[22], and ANCE[23]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GR baselines: DSI[6], GENRE[10], SEAL[9], DSI-QG[24], NCI[25], Ultron-PQ[11], </a:t>
            </a:r>
            <a:r>
              <a:rPr kumimoji="1" lang="en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Corpusbrain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[12], </a:t>
            </a:r>
            <a:r>
              <a:rPr kumimoji="1" lang="en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GenRet</a:t>
            </a:r>
            <a:r>
              <a:rPr kumimoji="1"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NOVO[27]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音频 14">
            <a:extLst>
              <a:ext uri="{FF2B5EF4-FFF2-40B4-BE49-F238E27FC236}">
                <a16:creationId xmlns:a16="http://schemas.microsoft.com/office/drawing/2014/main" id="{679FCCDF-1FC1-2A32-32EE-C4D90F917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54"/>
    </mc:Choice>
    <mc:Fallback xmlns="">
      <p:transition spd="slow" advTm="3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3454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Hits@K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K = { 1, 10 }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MRR@K with K = { 3, 20 }</a:t>
            </a:r>
          </a:p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details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Pre-training:</a:t>
            </a:r>
          </a:p>
          <a:p>
            <a:pPr lvl="2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 documents and pseudo-queries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LLaMA-13b[28]</a:t>
            </a:r>
          </a:p>
          <a:p>
            <a:pPr lvl="2">
              <a:lnSpc>
                <a:spcPct val="100000"/>
              </a:lnSpc>
            </a:pPr>
            <a:r>
              <a:rPr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Backbone: T5-base[8]</a:t>
            </a:r>
          </a:p>
          <a:p>
            <a:pPr lvl="2">
              <a:lnSpc>
                <a:spcPct val="100000"/>
              </a:lnSpc>
            </a:pPr>
            <a:r>
              <a:rPr lang="e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PQ: length 24; cluster 256; vector dimension 768 [12]</a:t>
            </a:r>
          </a:p>
          <a:p>
            <a:pPr lvl="2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 training step is 500K, with the first iteration occurring at step 100K, followed by iterations every 40K steps thereafter</a:t>
            </a:r>
          </a:p>
          <a:p>
            <a:pPr lvl="1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Finetuning:</a:t>
            </a:r>
          </a:p>
          <a:p>
            <a:pPr lvl="2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pre-trained model obtained from the last iteration to generate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are further fine-tuned with document-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and labeled query-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with MLE[6]</a:t>
            </a:r>
          </a:p>
          <a:p>
            <a:pPr lvl="2">
              <a:lnSpc>
                <a:spcPct val="1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10 pseudo-queries for each document to enhance training[24]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音频 5">
            <a:extLst>
              <a:ext uri="{FF2B5EF4-FFF2-40B4-BE49-F238E27FC236}">
                <a16:creationId xmlns:a16="http://schemas.microsoft.com/office/drawing/2014/main" id="{5066D523-7F4D-4EEA-A2CC-79B0FA3CF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6"/>
    </mc:Choice>
    <mc:Fallback xmlns="">
      <p:transition spd="slow" advTm="11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3454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 descr="一些文字和图片的手机截图&#10;&#10;描述已自动生成">
            <a:extLst>
              <a:ext uri="{FF2B5EF4-FFF2-40B4-BE49-F238E27FC236}">
                <a16:creationId xmlns:a16="http://schemas.microsoft.com/office/drawing/2014/main" id="{4E12923B-4682-428E-0D3A-4FBBEA5E5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249" y="1925327"/>
            <a:ext cx="3188288" cy="4756896"/>
          </a:xfrm>
          <a:prstGeom prst="rect">
            <a:avLst/>
          </a:prstGeom>
        </p:spPr>
      </p:pic>
      <p:pic>
        <p:nvPicPr>
          <p:cNvPr id="10" name="图片 9" descr="手机屏幕截图&#10;&#10;描述已自动生成">
            <a:extLst>
              <a:ext uri="{FF2B5EF4-FFF2-40B4-BE49-F238E27FC236}">
                <a16:creationId xmlns:a16="http://schemas.microsoft.com/office/drawing/2014/main" id="{E73A3341-BDE7-BD64-31F6-2A45148A3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769" y="1925327"/>
            <a:ext cx="3138437" cy="4567548"/>
          </a:xfrm>
          <a:prstGeom prst="rect">
            <a:avLst/>
          </a:prstGeom>
        </p:spPr>
      </p:pic>
      <p:pic>
        <p:nvPicPr>
          <p:cNvPr id="13" name="音频 12">
            <a:extLst>
              <a:ext uri="{FF2B5EF4-FFF2-40B4-BE49-F238E27FC236}">
                <a16:creationId xmlns:a16="http://schemas.microsoft.com/office/drawing/2014/main" id="{289F4EAB-F3FE-DDAF-84AF-84CED8276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0"/>
    </mc:Choice>
    <mc:Fallback xmlns="">
      <p:transition spd="slow" advTm="2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34543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Ablation Study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9BD7A9-1575-E747-F2F0-61A19A193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232" y="2336041"/>
            <a:ext cx="3727149" cy="28193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836FD5-5DCD-5D76-6BC5-758CFDA01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91" y="2319792"/>
            <a:ext cx="3727149" cy="286466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2B6B19B-6B10-9A00-A95B-8F6F0AC6E196}"/>
              </a:ext>
            </a:extLst>
          </p:cNvPr>
          <p:cNvSpPr txBox="1"/>
          <p:nvPr/>
        </p:nvSpPr>
        <p:spPr>
          <a:xfrm>
            <a:off x="2478618" y="5076753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kumimoji="1"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corpus.</a:t>
            </a:r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9A6B09-D17E-9257-F1F3-D62102532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52" y="4992970"/>
            <a:ext cx="241300" cy="241300"/>
          </a:xfrm>
          <a:prstGeom prst="rect">
            <a:avLst/>
          </a:prstGeom>
        </p:spPr>
      </p:pic>
      <p:pic>
        <p:nvPicPr>
          <p:cNvPr id="11" name="音频 10">
            <a:extLst>
              <a:ext uri="{FF2B5EF4-FFF2-40B4-BE49-F238E27FC236}">
                <a16:creationId xmlns:a16="http://schemas.microsoft.com/office/drawing/2014/main" id="{08C75E9D-B695-5625-7CB3-3D4ACC393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9"/>
    </mc:Choice>
    <mc:Fallback xmlns="">
      <p:transition spd="slow" advTm="13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422242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Zero- and Low-resource Settings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58810B9-EEE2-CCCB-FCD2-1D813C3EA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01" y="2789499"/>
            <a:ext cx="3930033" cy="2687781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1F5561C4-6591-A5F8-ED4C-554985F97BF5}"/>
              </a:ext>
            </a:extLst>
          </p:cNvPr>
          <p:cNvSpPr txBox="1">
            <a:spLocks/>
          </p:cNvSpPr>
          <p:nvPr/>
        </p:nvSpPr>
        <p:spPr>
          <a:xfrm>
            <a:off x="6543961" y="1571994"/>
            <a:ext cx="422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Number of Iteration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129C48A-98B3-58AD-EC1F-71B7AEB2E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686" y="2405877"/>
            <a:ext cx="4330700" cy="3200400"/>
          </a:xfrm>
          <a:prstGeom prst="rect">
            <a:avLst/>
          </a:prstGeom>
        </p:spPr>
      </p:pic>
      <p:pic>
        <p:nvPicPr>
          <p:cNvPr id="6" name="音频 5">
            <a:extLst>
              <a:ext uri="{FF2B5EF4-FFF2-40B4-BE49-F238E27FC236}">
                <a16:creationId xmlns:a16="http://schemas.microsoft.com/office/drawing/2014/main" id="{921D028B-DD2E-9768-051C-990D89CC5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6"/>
    </mc:Choice>
    <mc:Fallback xmlns="">
      <p:transition spd="slow" advTm="2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422242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Noisy Documents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1F5561C4-6591-A5F8-ED4C-554985F97BF5}"/>
              </a:ext>
            </a:extLst>
          </p:cNvPr>
          <p:cNvSpPr txBox="1">
            <a:spLocks/>
          </p:cNvSpPr>
          <p:nvPr/>
        </p:nvSpPr>
        <p:spPr>
          <a:xfrm>
            <a:off x="6543961" y="1571994"/>
            <a:ext cx="422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Analysis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23749D-739B-5852-134E-05FA30903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56" y="2546429"/>
            <a:ext cx="3962510" cy="27423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7C5053-F473-0D9E-322A-DA7EE31A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642" y="2244328"/>
            <a:ext cx="4871061" cy="3125363"/>
          </a:xfrm>
          <a:prstGeom prst="rect">
            <a:avLst/>
          </a:prstGeom>
        </p:spPr>
      </p:pic>
      <p:pic>
        <p:nvPicPr>
          <p:cNvPr id="8" name="音频 7">
            <a:extLst>
              <a:ext uri="{FF2B5EF4-FFF2-40B4-BE49-F238E27FC236}">
                <a16:creationId xmlns:a16="http://schemas.microsoft.com/office/drawing/2014/main" id="{A2F9DD0D-2E7F-59AB-0E8A-66B8D5666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"/>
    </mc:Choice>
    <mc:Fallback xmlns="">
      <p:transition spd="slow" advTm="11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299133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BootRet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bootstrapped pre-training method for GR, addressing the mismatch between pre-defined fixed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evolving model parameters in existing pre-training approaches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dynamically adjusts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model pre-trained with two tasks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experiments validate that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BootRet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achieves superior performance compared to strong GR baselines on downstream tasks, even in the zero-shot setting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音频 5">
            <a:extLst>
              <a:ext uri="{FF2B5EF4-FFF2-40B4-BE49-F238E27FC236}">
                <a16:creationId xmlns:a16="http://schemas.microsoft.com/office/drawing/2014/main" id="{810D9B61-B4F0-31DD-4DA3-EE684A1C5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5"/>
    </mc:Choice>
    <mc:Fallback xmlns="">
      <p:transition spd="slow" advTm="6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4" y="1570068"/>
            <a:ext cx="1029913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computational cost: Compared to other GR pre-training methods, our pre-training incurs slightly higher computational costs due to the need to update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each iteration</a:t>
            </a:r>
          </a:p>
          <a:p>
            <a:pPr>
              <a:lnSpc>
                <a:spcPct val="10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scenarios : For handling incremental documents, we ignore this issue in this work. For future work, inspired by (Chen et al., 2023), we could adaptively adjust cluster centers in the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process based on the similarity between new and old documents</a:t>
            </a:r>
          </a:p>
          <a:p>
            <a:pPr>
              <a:lnSpc>
                <a:spcPct val="10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scalability: Currently, a few works (Pradeep et al., 2023; Zeng et al., 2023) are exploring this issue. Differently, our work focuses on pre-training for GR which can provide suitable base model for GR. Therefore, the size of our experimental datasets follows that of most current GR works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音频 14">
            <a:extLst>
              <a:ext uri="{FF2B5EF4-FFF2-40B4-BE49-F238E27FC236}">
                <a16:creationId xmlns:a16="http://schemas.microsoft.com/office/drawing/2014/main" id="{40BE396E-2480-21EB-8E4F-BE90714AF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A29CA-5BE2-96AB-453D-61A9DDC0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032054-F952-5A92-0DE8-E5BCC4B3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Introduction</a:t>
            </a:r>
          </a:p>
          <a:p>
            <a:r>
              <a:rPr kumimoji="1" lang="en-US" altLang="zh-CN" sz="2400" dirty="0"/>
              <a:t>Research challenges</a:t>
            </a:r>
          </a:p>
          <a:p>
            <a:r>
              <a:rPr kumimoji="1" lang="en-US" altLang="zh-CN" sz="2400" dirty="0"/>
              <a:t>Approach</a:t>
            </a:r>
          </a:p>
          <a:p>
            <a:r>
              <a:rPr kumimoji="1" lang="en-US" altLang="zh-CN" sz="2400" dirty="0"/>
              <a:t>Experimental settings</a:t>
            </a:r>
          </a:p>
          <a:p>
            <a:r>
              <a:rPr kumimoji="1" lang="en-US" altLang="zh-CN" sz="2400" dirty="0"/>
              <a:t>Experimental results</a:t>
            </a:r>
          </a:p>
          <a:p>
            <a:r>
              <a:rPr kumimoji="1" lang="en-US" altLang="zh-CN" sz="2400" dirty="0"/>
              <a:t>Conclusion</a:t>
            </a:r>
          </a:p>
          <a:p>
            <a:r>
              <a:rPr kumimoji="1" lang="en-US" altLang="zh-CN" sz="2400" dirty="0"/>
              <a:t>Limitations</a:t>
            </a:r>
          </a:p>
          <a:p>
            <a:r>
              <a:rPr kumimoji="1" lang="en-US" altLang="zh-CN" sz="2400" dirty="0"/>
              <a:t>References</a:t>
            </a:r>
          </a:p>
        </p:txBody>
      </p:sp>
      <p:pic>
        <p:nvPicPr>
          <p:cNvPr id="5" name="音频 4">
            <a:extLst>
              <a:ext uri="{FF2B5EF4-FFF2-40B4-BE49-F238E27FC236}">
                <a16:creationId xmlns:a16="http://schemas.microsoft.com/office/drawing/2014/main" id="{189CBD8B-023F-0E64-8609-DB7A21098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"/>
    </mc:Choice>
    <mc:Fallback xmlns="">
      <p:transition spd="slow" advTm="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1BCB97-3393-E948-A372-36259D31FA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26348"/>
            <a:ext cx="10515600" cy="435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corpus aware language model pre-training for dense passage retrieval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DC-BERT: Decoupling question and document for efficient contextual encoding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Dcn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+: Mixed objective and deep residual </a:t>
            </a:r>
            <a:r>
              <a:rPr lang="en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coattention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question answering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Optimizing dense retrieval model training with hard negatives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Recent advances in generative information retrieval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Transformer memory as a differentiable search index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BART: Denoising sequence-to-sequence pre-training for natural language generation, translation, and comprehension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Exploring the limits of transfer learning with a unified text-to-text transformer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Autoregressive search engines: Generating substrings as document identifiers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Autoregressive entity retrieval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Ultron: An ultimate retriever on corpus with a model-based indexer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en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Corpusbrain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Pre-train a generative retrieval model for </a:t>
            </a:r>
            <a:r>
              <a:rPr lang="en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knowledgeintensive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 tasks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Dynamic updating of hippocampal object representations reflects new conceptual knowledge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 Optimized product quantization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[15] Jointly optimizing query encoder and product quantization to improve retrieval performance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[16] Wikipedia. 2022. Data dumps. https://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dumps.wikimedia.org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enwiki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/latest/ enwiki-latest-pages-articles.xml.bz2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[17] MS MARCO: A human generated machine reading comprehension dataset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[18] Natural questions: A benchmark for question answering research</a:t>
            </a:r>
          </a:p>
        </p:txBody>
      </p:sp>
      <p:pic>
        <p:nvPicPr>
          <p:cNvPr id="5" name="音频 4">
            <a:extLst>
              <a:ext uri="{FF2B5EF4-FFF2-40B4-BE49-F238E27FC236}">
                <a16:creationId xmlns:a16="http://schemas.microsoft.com/office/drawing/2014/main" id="{AF4D9D35-6EAB-7976-D891-BE0C6A391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"/>
    </mc:Choice>
    <mc:Fallback xmlns="">
      <p:transition spd="slow" advTm="2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内容占位符 5">
            <a:extLst>
              <a:ext uri="{FF2B5EF4-FFF2-40B4-BE49-F238E27FC236}">
                <a16:creationId xmlns:a16="http://schemas.microsoft.com/office/drawing/2014/main" id="{311A0206-E99F-28F3-581F-801AFAB31310}"/>
              </a:ext>
            </a:extLst>
          </p:cNvPr>
          <p:cNvSpPr txBox="1">
            <a:spLocks/>
          </p:cNvSpPr>
          <p:nvPr/>
        </p:nvSpPr>
        <p:spPr>
          <a:xfrm>
            <a:off x="838200" y="1471104"/>
            <a:ext cx="10515600" cy="29084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[19] </a:t>
            </a:r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Okapi at TREC-3</a:t>
            </a:r>
          </a:p>
          <a:p>
            <a:r>
              <a:rPr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[20] From doc2query to </a:t>
            </a:r>
            <a:r>
              <a:rPr lang="en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doctttttquery</a:t>
            </a:r>
            <a:endParaRPr lang="en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[21]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RepBERT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Contextualized text embeddings for first-stage retrieval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[22] Dense passage retrieval for open-domain question answering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[23] Approximate nearest neighbor negative contrastive learning for dense text retrieval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[24] Bridging the gap between indexing and retrieval for differentiable search index with query generation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[25] A neural corpus indexer for document retrieval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[26] Learning to tokenize for generative retrieval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[27] NOVO: Learnable and interpretable document identifiers for model-based IR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[28]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Open and efficient foundation language models</a:t>
            </a:r>
          </a:p>
        </p:txBody>
      </p:sp>
      <p:pic>
        <p:nvPicPr>
          <p:cNvPr id="5" name="音频 4">
            <a:extLst>
              <a:ext uri="{FF2B5EF4-FFF2-40B4-BE49-F238E27FC236}">
                <a16:creationId xmlns:a16="http://schemas.microsoft.com/office/drawing/2014/main" id="{4D04292C-458B-9259-AF5E-EB73010DF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"/>
    </mc:Choice>
    <mc:Fallback xmlns="">
      <p:transition spd="slow" advTm="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joining us!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2638A84-4EC0-A72D-B531-1C5DA9D31B7B}"/>
              </a:ext>
            </a:extLst>
          </p:cNvPr>
          <p:cNvSpPr/>
          <p:nvPr/>
        </p:nvSpPr>
        <p:spPr>
          <a:xfrm>
            <a:off x="2912022" y="1080314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769C0A-B3CC-EA46-7D38-AD0F018FAAA2}"/>
              </a:ext>
            </a:extLst>
          </p:cNvPr>
          <p:cNvSpPr txBox="1"/>
          <p:nvPr/>
        </p:nvSpPr>
        <p:spPr>
          <a:xfrm>
            <a:off x="4735797" y="441519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tangyubao21b@ict.ac.cn</a:t>
            </a:r>
          </a:p>
        </p:txBody>
      </p:sp>
      <p:pic>
        <p:nvPicPr>
          <p:cNvPr id="17" name="音频 16">
            <a:extLst>
              <a:ext uri="{FF2B5EF4-FFF2-40B4-BE49-F238E27FC236}">
                <a16:creationId xmlns:a16="http://schemas.microsoft.com/office/drawing/2014/main" id="{CB3C53B9-4FD8-B8A6-01F5-BC8CB9FC4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1"/>
    </mc:Choice>
    <mc:Fallback xmlns="">
      <p:transition spd="slow" advTm="6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58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retrieval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to retrieve candidate documents from a huge document collection for a given query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retrieval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implementation, which encodes the query and documents into dense embedding vectors to capture rich semantics [3,4]</a:t>
            </a:r>
          </a:p>
          <a:p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retrieval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employs a sequence-to-sequence (Seq2Seq) architecture to generate relevant document identifiers (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queries[5,6]</a:t>
            </a:r>
          </a:p>
          <a:p>
            <a:pPr lvl="1"/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Indexing: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memorizing the entire corpus by associating each document with its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Retrieval: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indexed corpus information to produce a ranked list of potentially relevant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given query</a:t>
            </a: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E46F35-3B2A-E47B-15AF-6E8394B24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977" y="4113138"/>
            <a:ext cx="7772400" cy="2278553"/>
          </a:xfrm>
          <a:prstGeom prst="rect">
            <a:avLst/>
          </a:prstGeom>
        </p:spPr>
      </p:pic>
      <p:pic>
        <p:nvPicPr>
          <p:cNvPr id="14" name="音频 13">
            <a:extLst>
              <a:ext uri="{FF2B5EF4-FFF2-40B4-BE49-F238E27FC236}">
                <a16:creationId xmlns:a16="http://schemas.microsoft.com/office/drawing/2014/main" id="{BB214059-B9FF-4277-ED56-9052F2BA7D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5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53"/>
    </mc:Choice>
    <mc:Fallback xmlns="">
      <p:transition spd="slow" advTm="8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882"/>
            <a:ext cx="10921678" cy="5363118"/>
          </a:xfrm>
        </p:spPr>
        <p:txBody>
          <a:bodyPr>
            <a:normAutofit/>
          </a:bodyPr>
          <a:lstStyle/>
          <a:p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general language models, e.g., BART[7] and T5[8], as the base Seq2Seq model has become a popular choice in GR[9,10]</a:t>
            </a:r>
          </a:p>
          <a:p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work has designed pre-training objectives for GR.</a:t>
            </a:r>
          </a:p>
          <a:p>
            <a:pPr lvl="1"/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et al. (2022)[11]: document pieces or pseudo-queries are used as input, and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product quantization code) are predicted as output with maximum likelihood estimation (MLE)</a:t>
            </a: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AFC27B-23C6-19F5-692D-9E2C8E008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809" y="2750439"/>
            <a:ext cx="6690381" cy="33297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EB2889-DC8F-A8AF-31D9-0EFDD4F0D313}"/>
              </a:ext>
            </a:extLst>
          </p:cNvPr>
          <p:cNvSpPr txBox="1"/>
          <p:nvPr/>
        </p:nvSpPr>
        <p:spPr>
          <a:xfrm>
            <a:off x="5993772" y="6080166"/>
            <a:ext cx="415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/>
              <a:t>[11]</a:t>
            </a:r>
            <a:endParaRPr kumimoji="1" lang="zh-CN" altLang="en-US" sz="1050" dirty="0"/>
          </a:p>
        </p:txBody>
      </p:sp>
      <p:pic>
        <p:nvPicPr>
          <p:cNvPr id="22" name="音频 21">
            <a:extLst>
              <a:ext uri="{FF2B5EF4-FFF2-40B4-BE49-F238E27FC236}">
                <a16:creationId xmlns:a16="http://schemas.microsoft.com/office/drawing/2014/main" id="{34878BA4-13F4-029F-149D-6AEECDEBC6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1"/>
    </mc:Choice>
    <mc:Fallback xmlns="">
      <p:transition spd="slow" advTm="36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882"/>
            <a:ext cx="10921678" cy="5363118"/>
          </a:xfrm>
        </p:spPr>
        <p:txBody>
          <a:bodyPr>
            <a:normAutofit/>
          </a:bodyPr>
          <a:lstStyle/>
          <a:p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general language models, e.g., BART[7] and T5[8], as the base Seq2Seq model has become a popular choice in GR[9,10]</a:t>
            </a:r>
          </a:p>
          <a:p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work has designed pre-training objectives for GR.</a:t>
            </a:r>
          </a:p>
          <a:p>
            <a:pPr lvl="1"/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et al. (2022)[11]: document pieces or pseudo-queries are used as input, and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product quantization code) are predicted as output with maximum likelihood estimation (MLE)</a:t>
            </a:r>
          </a:p>
          <a:p>
            <a:pPr lvl="1"/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et al. (2022)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construct and learn pairs of pseudo-queries and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Wikipedia titles) from the corpus</a:t>
            </a: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kumimoji="1" lang="e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</a:t>
            </a:r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pre-trained models 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GR </a:t>
            </a:r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superior result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compared to using general language models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9D00BB-BEC7-ECF9-9CCF-31BD15535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83" y="3075709"/>
            <a:ext cx="11089834" cy="256759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7EF9F4-55B6-8B68-84CD-58525C76E1D6}"/>
              </a:ext>
            </a:extLst>
          </p:cNvPr>
          <p:cNvSpPr txBox="1"/>
          <p:nvPr/>
        </p:nvSpPr>
        <p:spPr>
          <a:xfrm>
            <a:off x="5963792" y="5660446"/>
            <a:ext cx="415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/>
              <a:t>[12]</a:t>
            </a:r>
            <a:endParaRPr kumimoji="1" lang="zh-CN" altLang="en-US" sz="1050" dirty="0"/>
          </a:p>
        </p:txBody>
      </p:sp>
      <p:pic>
        <p:nvPicPr>
          <p:cNvPr id="14" name="音频 13">
            <a:extLst>
              <a:ext uri="{FF2B5EF4-FFF2-40B4-BE49-F238E27FC236}">
                <a16:creationId xmlns:a16="http://schemas.microsoft.com/office/drawing/2014/main" id="{8AFCB221-358F-A9E3-11BC-340E3FBCF8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5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3"/>
    </mc:Choice>
    <mc:Fallback xmlns="">
      <p:transition spd="slow" advTm="2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17908A2E-D941-1E83-7B99-9F3AE587E97F}"/>
              </a:ext>
            </a:extLst>
          </p:cNvPr>
          <p:cNvSpPr/>
          <p:nvPr/>
        </p:nvSpPr>
        <p:spPr>
          <a:xfrm>
            <a:off x="2372140" y="4333461"/>
            <a:ext cx="7076660" cy="67586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model should enhance its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discriminative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ability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challenges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construction process of pre-defined </a:t>
            </a:r>
            <a:r>
              <a:rPr kumimoji="1" lang="en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independent from the pre-training process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a semantic gap between both processes, which could potentially hinder the retrieval performance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kumimoji="1" lang="en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 unchanged during pre-training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initial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suitable, they cannot be further adjusted after the training begins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pre-training methods do not explicitly consider the interrelations between document-</a:t>
            </a:r>
            <a:r>
              <a:rPr kumimoji="1" lang="en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query-</a:t>
            </a:r>
            <a:r>
              <a:rPr kumimoji="1" lang="en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kumimoji="1" lang="en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</a:t>
            </a:r>
          </a:p>
          <a:p>
            <a:pPr lvl="1">
              <a:lnSpc>
                <a:spcPct val="100000"/>
              </a:lnSpc>
            </a:pP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widely-used MLE objective may result in difficulties in distinguishing among similar documents and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音频 25">
            <a:extLst>
              <a:ext uri="{FF2B5EF4-FFF2-40B4-BE49-F238E27FC236}">
                <a16:creationId xmlns:a16="http://schemas.microsoft.com/office/drawing/2014/main" id="{356CF4BA-D812-1F7E-D3B8-A28F6225CB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8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6"/>
    </mc:Choice>
    <mc:Fallback xmlns="">
      <p:transition spd="slow" advTm="40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BootRet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general bootstrapped pre-training method for GR</a:t>
            </a:r>
          </a:p>
          <a:p>
            <a:r>
              <a:rPr kumimoji="1" lang="e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idea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dynamically adjust </a:t>
            </a:r>
            <a:r>
              <a:rPr kumimoji="1" lang="en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docids</a:t>
            </a: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accordance with the evolving model parameters during pre-training</a:t>
            </a:r>
          </a:p>
          <a:p>
            <a:pPr lvl="1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human brain updates the organization of existing knowledge to better match updated goals or contents in learning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[13]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Pre-training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bootstrapping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B0BB9A6-A878-5F22-00E6-3DAB1D6D3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60" y="2745664"/>
            <a:ext cx="7602101" cy="3747211"/>
          </a:xfrm>
          <a:prstGeom prst="rect">
            <a:avLst/>
          </a:prstGeom>
        </p:spPr>
      </p:pic>
      <p:pic>
        <p:nvPicPr>
          <p:cNvPr id="13" name="音频 12">
            <a:extLst>
              <a:ext uri="{FF2B5EF4-FFF2-40B4-BE49-F238E27FC236}">
                <a16:creationId xmlns:a16="http://schemas.microsoft.com/office/drawing/2014/main" id="{78DB33E1-A5A9-BE55-0A7E-446C9B7595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9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20"/>
    </mc:Choice>
    <mc:Fallback xmlns="">
      <p:transition spd="slow" advTm="41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altLang="zh-C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</a:p>
          <a:p>
            <a:pPr lvl="1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quantization[14,15]</a:t>
            </a:r>
          </a:p>
          <a:p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4D7AF1F3-C1B8-A717-188E-F2FBBC107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32828"/>
            <a:ext cx="3226629" cy="5068822"/>
          </a:xfrm>
          <a:prstGeom prst="rect">
            <a:avLst/>
          </a:prstGeom>
        </p:spPr>
      </p:pic>
      <p:pic>
        <p:nvPicPr>
          <p:cNvPr id="6" name="音频 5">
            <a:extLst>
              <a:ext uri="{FF2B5EF4-FFF2-40B4-BE49-F238E27FC236}">
                <a16:creationId xmlns:a16="http://schemas.microsoft.com/office/drawing/2014/main" id="{242623B0-5C85-6310-0817-395B9B06F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4"/>
    </mc:Choice>
    <mc:Fallback xmlns="">
      <p:transition spd="slow" advTm="1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0CF6C-9A72-CCCA-3D39-589D5B8A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kumimoji="1"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3DB6-0664-2A8A-A766-37BBA90C9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Pre-training</a:t>
            </a:r>
          </a:p>
          <a:p>
            <a:pPr lvl="1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Indexing Task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Noisy document construction</a:t>
            </a:r>
          </a:p>
          <a:p>
            <a:pPr lvl="3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 replacement</a:t>
            </a:r>
          </a:p>
          <a:p>
            <a:pPr lvl="3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removal</a:t>
            </a:r>
          </a:p>
          <a:p>
            <a:pPr lvl="3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shuffling</a:t>
            </a:r>
          </a:p>
          <a:p>
            <a:pPr lvl="3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masking</a:t>
            </a: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consistency loss</a:t>
            </a: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Contrastive losses</a:t>
            </a: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989266A-B815-5F8A-B72C-6CC1F2186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008" y="3919915"/>
            <a:ext cx="2096131" cy="5054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2C2812-52CB-C449-2D2B-1B7CAF8AE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638" y="4754018"/>
            <a:ext cx="2205601" cy="505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6D4159-5B80-9862-4DFF-8FBEF57BA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908" y="5519712"/>
            <a:ext cx="2436664" cy="526440"/>
          </a:xfrm>
          <a:prstGeom prst="rect">
            <a:avLst/>
          </a:prstGeom>
        </p:spPr>
      </p:pic>
      <p:sp>
        <p:nvSpPr>
          <p:cNvPr id="205" name="圆角矩形 204">
            <a:extLst>
              <a:ext uri="{FF2B5EF4-FFF2-40B4-BE49-F238E27FC236}">
                <a16:creationId xmlns:a16="http://schemas.microsoft.com/office/drawing/2014/main" id="{27CD1F28-E858-A31F-B430-3CD517D5598D}"/>
              </a:ext>
            </a:extLst>
          </p:cNvPr>
          <p:cNvSpPr/>
          <p:nvPr/>
        </p:nvSpPr>
        <p:spPr>
          <a:xfrm>
            <a:off x="5761624" y="1411889"/>
            <a:ext cx="3532635" cy="4018683"/>
          </a:xfrm>
          <a:prstGeom prst="roundRect">
            <a:avLst>
              <a:gd name="adj" fmla="val 135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6" name="圆角矩形 205">
            <a:extLst>
              <a:ext uri="{FF2B5EF4-FFF2-40B4-BE49-F238E27FC236}">
                <a16:creationId xmlns:a16="http://schemas.microsoft.com/office/drawing/2014/main" id="{96C082B3-FD9F-FDC4-2A45-71CF18570B6C}"/>
              </a:ext>
            </a:extLst>
          </p:cNvPr>
          <p:cNvSpPr/>
          <p:nvPr/>
        </p:nvSpPr>
        <p:spPr>
          <a:xfrm>
            <a:off x="9383846" y="1411889"/>
            <a:ext cx="2016545" cy="4018683"/>
          </a:xfrm>
          <a:prstGeom prst="roundRect">
            <a:avLst>
              <a:gd name="adj" fmla="val 1352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57FB3FF9-F3C8-D7E8-67D5-34019E5781AA}"/>
              </a:ext>
            </a:extLst>
          </p:cNvPr>
          <p:cNvSpPr/>
          <p:nvPr/>
        </p:nvSpPr>
        <p:spPr>
          <a:xfrm>
            <a:off x="8690606" y="1459647"/>
            <a:ext cx="1475126" cy="99652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5B6E76FF-A7BB-B9B9-E108-99FB86D3B206}"/>
              </a:ext>
            </a:extLst>
          </p:cNvPr>
          <p:cNvSpPr/>
          <p:nvPr/>
        </p:nvSpPr>
        <p:spPr>
          <a:xfrm>
            <a:off x="9549050" y="4738981"/>
            <a:ext cx="1703554" cy="52048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60FF0EDB-8895-C0BA-A8CA-55479A7532B4}"/>
              </a:ext>
            </a:extLst>
          </p:cNvPr>
          <p:cNvSpPr/>
          <p:nvPr/>
        </p:nvSpPr>
        <p:spPr>
          <a:xfrm>
            <a:off x="7632824" y="4738981"/>
            <a:ext cx="1536634" cy="52048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0" name="圆角矩形 209">
            <a:extLst>
              <a:ext uri="{FF2B5EF4-FFF2-40B4-BE49-F238E27FC236}">
                <a16:creationId xmlns:a16="http://schemas.microsoft.com/office/drawing/2014/main" id="{700C5F7C-8E95-248A-C258-00863F00BF6C}"/>
              </a:ext>
            </a:extLst>
          </p:cNvPr>
          <p:cNvSpPr/>
          <p:nvPr/>
        </p:nvSpPr>
        <p:spPr>
          <a:xfrm>
            <a:off x="5686370" y="1141969"/>
            <a:ext cx="5849001" cy="4396966"/>
          </a:xfrm>
          <a:prstGeom prst="roundRect">
            <a:avLst>
              <a:gd name="adj" fmla="val 1352"/>
            </a:avLst>
          </a:prstGeom>
          <a:noFill/>
          <a:ln w="952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4573BB3A-3D9D-1B0F-1CBB-BF502855AE61}"/>
              </a:ext>
            </a:extLst>
          </p:cNvPr>
          <p:cNvSpPr/>
          <p:nvPr/>
        </p:nvSpPr>
        <p:spPr>
          <a:xfrm>
            <a:off x="6479459" y="2313370"/>
            <a:ext cx="2139790" cy="69572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93265762-A436-EAA9-4ED2-62C690E0CB63}"/>
              </a:ext>
            </a:extLst>
          </p:cNvPr>
          <p:cNvSpPr/>
          <p:nvPr/>
        </p:nvSpPr>
        <p:spPr>
          <a:xfrm>
            <a:off x="5920610" y="4738981"/>
            <a:ext cx="1536634" cy="52048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3" name="圆角矩形 212">
            <a:extLst>
              <a:ext uri="{FF2B5EF4-FFF2-40B4-BE49-F238E27FC236}">
                <a16:creationId xmlns:a16="http://schemas.microsoft.com/office/drawing/2014/main" id="{27DC1911-D3F2-4B67-756A-7E6CDF4D7A5C}"/>
              </a:ext>
            </a:extLst>
          </p:cNvPr>
          <p:cNvSpPr/>
          <p:nvPr/>
        </p:nvSpPr>
        <p:spPr>
          <a:xfrm>
            <a:off x="5673394" y="5905135"/>
            <a:ext cx="6124185" cy="358505"/>
          </a:xfrm>
          <a:prstGeom prst="roundRect">
            <a:avLst>
              <a:gd name="adj" fmla="val 6316"/>
            </a:avLst>
          </a:prstGeom>
          <a:solidFill>
            <a:srgbClr val="F2F2F2">
              <a:alpha val="52941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5DB12FAB-D795-286F-677D-523DA47066FD}"/>
              </a:ext>
            </a:extLst>
          </p:cNvPr>
          <p:cNvSpPr/>
          <p:nvPr/>
        </p:nvSpPr>
        <p:spPr>
          <a:xfrm>
            <a:off x="5633697" y="840725"/>
            <a:ext cx="5191925" cy="4521979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5" name="图片 214" descr="形状&#10;&#10;低可信度描述已自动生成">
            <a:extLst>
              <a:ext uri="{FF2B5EF4-FFF2-40B4-BE49-F238E27FC236}">
                <a16:creationId xmlns:a16="http://schemas.microsoft.com/office/drawing/2014/main" id="{AFE13E88-3F57-3D27-ACBE-FB728C10C1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7860" y="2338376"/>
            <a:ext cx="605481" cy="605481"/>
          </a:xfrm>
          <a:prstGeom prst="rect">
            <a:avLst/>
          </a:prstGeom>
        </p:spPr>
      </p:pic>
      <p:pic>
        <p:nvPicPr>
          <p:cNvPr id="216" name="图片 215" descr="形状&#10;&#10;低可信度描述已自动生成">
            <a:extLst>
              <a:ext uri="{FF2B5EF4-FFF2-40B4-BE49-F238E27FC236}">
                <a16:creationId xmlns:a16="http://schemas.microsoft.com/office/drawing/2014/main" id="{45DCC2E2-68D9-3799-FBA2-5A184AC4D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5132" y="2338376"/>
            <a:ext cx="605474" cy="605474"/>
          </a:xfrm>
          <a:prstGeom prst="rect">
            <a:avLst/>
          </a:prstGeom>
        </p:spPr>
      </p:pic>
      <p:pic>
        <p:nvPicPr>
          <p:cNvPr id="217" name="图片 216" descr="形状&#10;&#10;低可信度描述已自动生成">
            <a:extLst>
              <a:ext uri="{FF2B5EF4-FFF2-40B4-BE49-F238E27FC236}">
                <a16:creationId xmlns:a16="http://schemas.microsoft.com/office/drawing/2014/main" id="{41466B2A-6304-393D-C843-31861480F8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8295" y="4870273"/>
            <a:ext cx="313900" cy="313900"/>
          </a:xfrm>
          <a:prstGeom prst="rect">
            <a:avLst/>
          </a:prstGeom>
        </p:spPr>
      </p:pic>
      <p:pic>
        <p:nvPicPr>
          <p:cNvPr id="218" name="图片 217" descr="形状&#10;&#10;低可信度描述已自动生成">
            <a:extLst>
              <a:ext uri="{FF2B5EF4-FFF2-40B4-BE49-F238E27FC236}">
                <a16:creationId xmlns:a16="http://schemas.microsoft.com/office/drawing/2014/main" id="{53E14A61-232E-9D8D-471B-BD9F29941C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6425" y="4870278"/>
            <a:ext cx="313890" cy="313890"/>
          </a:xfrm>
          <a:prstGeom prst="rect">
            <a:avLst/>
          </a:prstGeom>
        </p:spPr>
      </p:pic>
      <p:sp>
        <p:nvSpPr>
          <p:cNvPr id="219" name="圆角矩形 218">
            <a:extLst>
              <a:ext uri="{FF2B5EF4-FFF2-40B4-BE49-F238E27FC236}">
                <a16:creationId xmlns:a16="http://schemas.microsoft.com/office/drawing/2014/main" id="{B15D55DD-0FEA-CC8A-678A-880928DFA6A0}"/>
              </a:ext>
            </a:extLst>
          </p:cNvPr>
          <p:cNvSpPr/>
          <p:nvPr/>
        </p:nvSpPr>
        <p:spPr>
          <a:xfrm>
            <a:off x="6386977" y="3433226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0" name="圆角矩形 219">
            <a:extLst>
              <a:ext uri="{FF2B5EF4-FFF2-40B4-BE49-F238E27FC236}">
                <a16:creationId xmlns:a16="http://schemas.microsoft.com/office/drawing/2014/main" id="{1BB73409-AB37-BE57-4C95-820AD2DDE791}"/>
              </a:ext>
            </a:extLst>
          </p:cNvPr>
          <p:cNvSpPr/>
          <p:nvPr/>
        </p:nvSpPr>
        <p:spPr>
          <a:xfrm>
            <a:off x="6386977" y="3913755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1" name="圆角矩形 220">
            <a:extLst>
              <a:ext uri="{FF2B5EF4-FFF2-40B4-BE49-F238E27FC236}">
                <a16:creationId xmlns:a16="http://schemas.microsoft.com/office/drawing/2014/main" id="{D2189139-B580-51BA-C8CE-D3292FAE990B}"/>
              </a:ext>
            </a:extLst>
          </p:cNvPr>
          <p:cNvSpPr/>
          <p:nvPr/>
        </p:nvSpPr>
        <p:spPr>
          <a:xfrm>
            <a:off x="6336394" y="3330911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2" name="图片 221" descr="形状&#10;&#10;低可信度描述已自动生成">
            <a:extLst>
              <a:ext uri="{FF2B5EF4-FFF2-40B4-BE49-F238E27FC236}">
                <a16:creationId xmlns:a16="http://schemas.microsoft.com/office/drawing/2014/main" id="{7E1625EB-6997-8508-1A08-2E13E5A203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2939" y="4870273"/>
            <a:ext cx="313900" cy="313900"/>
          </a:xfrm>
          <a:prstGeom prst="rect">
            <a:avLst/>
          </a:prstGeom>
        </p:spPr>
      </p:pic>
      <p:pic>
        <p:nvPicPr>
          <p:cNvPr id="223" name="图片 222" descr="形状&#10;&#10;低可信度描述已自动生成">
            <a:extLst>
              <a:ext uri="{FF2B5EF4-FFF2-40B4-BE49-F238E27FC236}">
                <a16:creationId xmlns:a16="http://schemas.microsoft.com/office/drawing/2014/main" id="{3A906586-629A-35E3-5A95-99FAB1FBB3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1914" y="4870278"/>
            <a:ext cx="313890" cy="313890"/>
          </a:xfrm>
          <a:prstGeom prst="rect">
            <a:avLst/>
          </a:prstGeom>
        </p:spPr>
      </p:pic>
      <p:sp>
        <p:nvSpPr>
          <p:cNvPr id="224" name="圆角矩形 223">
            <a:extLst>
              <a:ext uri="{FF2B5EF4-FFF2-40B4-BE49-F238E27FC236}">
                <a16:creationId xmlns:a16="http://schemas.microsoft.com/office/drawing/2014/main" id="{914B9EB5-F2DE-1369-6626-BA1184594644}"/>
              </a:ext>
            </a:extLst>
          </p:cNvPr>
          <p:cNvSpPr/>
          <p:nvPr/>
        </p:nvSpPr>
        <p:spPr>
          <a:xfrm>
            <a:off x="8048061" y="3437342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5" name="圆角矩形 224">
            <a:extLst>
              <a:ext uri="{FF2B5EF4-FFF2-40B4-BE49-F238E27FC236}">
                <a16:creationId xmlns:a16="http://schemas.microsoft.com/office/drawing/2014/main" id="{B0A45F8A-D68B-C4DF-048C-A14D6631E992}"/>
              </a:ext>
            </a:extLst>
          </p:cNvPr>
          <p:cNvSpPr/>
          <p:nvPr/>
        </p:nvSpPr>
        <p:spPr>
          <a:xfrm>
            <a:off x="8048061" y="3917871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6" name="圆角矩形 225">
            <a:extLst>
              <a:ext uri="{FF2B5EF4-FFF2-40B4-BE49-F238E27FC236}">
                <a16:creationId xmlns:a16="http://schemas.microsoft.com/office/drawing/2014/main" id="{F12A97B5-9C08-01C5-4B49-D9765AE40156}"/>
              </a:ext>
            </a:extLst>
          </p:cNvPr>
          <p:cNvSpPr/>
          <p:nvPr/>
        </p:nvSpPr>
        <p:spPr>
          <a:xfrm>
            <a:off x="7996324" y="3335027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7" name="图片 226" descr="形状&#10;&#10;低可信度描述已自动生成">
            <a:extLst>
              <a:ext uri="{FF2B5EF4-FFF2-40B4-BE49-F238E27FC236}">
                <a16:creationId xmlns:a16="http://schemas.microsoft.com/office/drawing/2014/main" id="{37D01560-B125-2AE0-8A00-BA62EC45B6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5732" y="2412398"/>
            <a:ext cx="419929" cy="419929"/>
          </a:xfrm>
          <a:prstGeom prst="rect">
            <a:avLst/>
          </a:prstGeom>
        </p:spPr>
      </p:pic>
      <p:pic>
        <p:nvPicPr>
          <p:cNvPr id="228" name="图片 227" descr="形状&#10;&#10;低可信度描述已自动生成">
            <a:extLst>
              <a:ext uri="{FF2B5EF4-FFF2-40B4-BE49-F238E27FC236}">
                <a16:creationId xmlns:a16="http://schemas.microsoft.com/office/drawing/2014/main" id="{926EBFCF-7249-5FE8-DE78-A05F36E34B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2930" y="4870273"/>
            <a:ext cx="313900" cy="313900"/>
          </a:xfrm>
          <a:prstGeom prst="rect">
            <a:avLst/>
          </a:prstGeom>
        </p:spPr>
      </p:pic>
      <p:pic>
        <p:nvPicPr>
          <p:cNvPr id="229" name="图片 228" descr="形状&#10;&#10;低可信度描述已自动生成">
            <a:extLst>
              <a:ext uri="{FF2B5EF4-FFF2-40B4-BE49-F238E27FC236}">
                <a16:creationId xmlns:a16="http://schemas.microsoft.com/office/drawing/2014/main" id="{6E4BAC88-5ED1-93B4-AEBA-AA263BAA7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4446" y="4870278"/>
            <a:ext cx="313890" cy="313890"/>
          </a:xfrm>
          <a:prstGeom prst="rect">
            <a:avLst/>
          </a:prstGeom>
        </p:spPr>
      </p:pic>
      <p:sp>
        <p:nvSpPr>
          <p:cNvPr id="230" name="圆角矩形 229">
            <a:extLst>
              <a:ext uri="{FF2B5EF4-FFF2-40B4-BE49-F238E27FC236}">
                <a16:creationId xmlns:a16="http://schemas.microsoft.com/office/drawing/2014/main" id="{A4E4161C-D8D6-A92D-34C8-0CE30C69842B}"/>
              </a:ext>
            </a:extLst>
          </p:cNvPr>
          <p:cNvSpPr/>
          <p:nvPr/>
        </p:nvSpPr>
        <p:spPr>
          <a:xfrm>
            <a:off x="10038052" y="3429101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Encoder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1" name="圆角矩形 230">
            <a:extLst>
              <a:ext uri="{FF2B5EF4-FFF2-40B4-BE49-F238E27FC236}">
                <a16:creationId xmlns:a16="http://schemas.microsoft.com/office/drawing/2014/main" id="{3E4F74DB-98F7-44A1-2E90-05909EB57DF1}"/>
              </a:ext>
            </a:extLst>
          </p:cNvPr>
          <p:cNvSpPr/>
          <p:nvPr/>
        </p:nvSpPr>
        <p:spPr>
          <a:xfrm>
            <a:off x="10038052" y="3909630"/>
            <a:ext cx="680356" cy="393663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Decoder</a:t>
            </a:r>
            <a:endParaRPr kumimoji="1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2" name="圆角矩形 231">
            <a:extLst>
              <a:ext uri="{FF2B5EF4-FFF2-40B4-BE49-F238E27FC236}">
                <a16:creationId xmlns:a16="http://schemas.microsoft.com/office/drawing/2014/main" id="{FC3B55BB-CF4A-8213-2F17-56EC931F3982}"/>
              </a:ext>
            </a:extLst>
          </p:cNvPr>
          <p:cNvSpPr/>
          <p:nvPr/>
        </p:nvSpPr>
        <p:spPr>
          <a:xfrm>
            <a:off x="9986315" y="3326786"/>
            <a:ext cx="781522" cy="1062063"/>
          </a:xfrm>
          <a:prstGeom prst="roundRect">
            <a:avLst>
              <a:gd name="adj" fmla="val 6316"/>
            </a:avLst>
          </a:prstGeom>
          <a:noFill/>
          <a:ln w="9525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33" name="直线箭头连接符 232">
            <a:extLst>
              <a:ext uri="{FF2B5EF4-FFF2-40B4-BE49-F238E27FC236}">
                <a16:creationId xmlns:a16="http://schemas.microsoft.com/office/drawing/2014/main" id="{3340A050-02D5-819E-5216-FC875DE57160}"/>
              </a:ext>
            </a:extLst>
          </p:cNvPr>
          <p:cNvCxnSpPr>
            <a:cxnSpLocks/>
            <a:stCxn id="215" idx="2"/>
            <a:endCxn id="221" idx="0"/>
          </p:cNvCxnSpPr>
          <p:nvPr/>
        </p:nvCxnSpPr>
        <p:spPr>
          <a:xfrm>
            <a:off x="6720601" y="2943857"/>
            <a:ext cx="6554" cy="38705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4" name="直线箭头连接符 233">
            <a:extLst>
              <a:ext uri="{FF2B5EF4-FFF2-40B4-BE49-F238E27FC236}">
                <a16:creationId xmlns:a16="http://schemas.microsoft.com/office/drawing/2014/main" id="{0F9CFC89-8F10-6AC6-52EC-D82C941434B0}"/>
              </a:ext>
            </a:extLst>
          </p:cNvPr>
          <p:cNvCxnSpPr>
            <a:cxnSpLocks/>
            <a:stCxn id="221" idx="2"/>
            <a:endCxn id="217" idx="0"/>
          </p:cNvCxnSpPr>
          <p:nvPr/>
        </p:nvCxnSpPr>
        <p:spPr>
          <a:xfrm flipH="1">
            <a:off x="6305245" y="4392974"/>
            <a:ext cx="421910" cy="47729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5" name="直线箭头连接符 234">
            <a:extLst>
              <a:ext uri="{FF2B5EF4-FFF2-40B4-BE49-F238E27FC236}">
                <a16:creationId xmlns:a16="http://schemas.microsoft.com/office/drawing/2014/main" id="{506A73A4-48E9-53F2-0FB1-1F8202002F8F}"/>
              </a:ext>
            </a:extLst>
          </p:cNvPr>
          <p:cNvCxnSpPr>
            <a:cxnSpLocks/>
            <a:stCxn id="221" idx="2"/>
            <a:endCxn id="218" idx="0"/>
          </p:cNvCxnSpPr>
          <p:nvPr/>
        </p:nvCxnSpPr>
        <p:spPr>
          <a:xfrm>
            <a:off x="6727155" y="4392974"/>
            <a:ext cx="396215" cy="4773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6" name="直线箭头连接符 235">
            <a:extLst>
              <a:ext uri="{FF2B5EF4-FFF2-40B4-BE49-F238E27FC236}">
                <a16:creationId xmlns:a16="http://schemas.microsoft.com/office/drawing/2014/main" id="{07F00D0A-A527-54CB-3A4A-90509B10D00D}"/>
              </a:ext>
            </a:extLst>
          </p:cNvPr>
          <p:cNvCxnSpPr>
            <a:stCxn id="216" idx="2"/>
            <a:endCxn id="226" idx="0"/>
          </p:cNvCxnSpPr>
          <p:nvPr/>
        </p:nvCxnSpPr>
        <p:spPr>
          <a:xfrm flipH="1">
            <a:off x="8387085" y="2943850"/>
            <a:ext cx="784" cy="3911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7" name="直线箭头连接符 236">
            <a:extLst>
              <a:ext uri="{FF2B5EF4-FFF2-40B4-BE49-F238E27FC236}">
                <a16:creationId xmlns:a16="http://schemas.microsoft.com/office/drawing/2014/main" id="{2E9ECE5C-2C43-79CA-9900-C78BE7734235}"/>
              </a:ext>
            </a:extLst>
          </p:cNvPr>
          <p:cNvCxnSpPr>
            <a:cxnSpLocks/>
            <a:stCxn id="226" idx="2"/>
            <a:endCxn id="222" idx="0"/>
          </p:cNvCxnSpPr>
          <p:nvPr/>
        </p:nvCxnSpPr>
        <p:spPr>
          <a:xfrm flipH="1">
            <a:off x="7989889" y="4397090"/>
            <a:ext cx="397196" cy="47318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8" name="直线箭头连接符 237">
            <a:extLst>
              <a:ext uri="{FF2B5EF4-FFF2-40B4-BE49-F238E27FC236}">
                <a16:creationId xmlns:a16="http://schemas.microsoft.com/office/drawing/2014/main" id="{257D3A12-67C1-FDE4-E9D0-E4E7358EAC76}"/>
              </a:ext>
            </a:extLst>
          </p:cNvPr>
          <p:cNvCxnSpPr>
            <a:cxnSpLocks/>
            <a:stCxn id="226" idx="2"/>
            <a:endCxn id="223" idx="0"/>
          </p:cNvCxnSpPr>
          <p:nvPr/>
        </p:nvCxnSpPr>
        <p:spPr>
          <a:xfrm>
            <a:off x="8387085" y="4397090"/>
            <a:ext cx="421774" cy="4731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9" name="直线箭头连接符 238">
            <a:extLst>
              <a:ext uri="{FF2B5EF4-FFF2-40B4-BE49-F238E27FC236}">
                <a16:creationId xmlns:a16="http://schemas.microsoft.com/office/drawing/2014/main" id="{AA4119EA-F320-9A75-D84E-EAED970A8EE2}"/>
              </a:ext>
            </a:extLst>
          </p:cNvPr>
          <p:cNvCxnSpPr>
            <a:cxnSpLocks/>
            <a:stCxn id="227" idx="2"/>
            <a:endCxn id="232" idx="0"/>
          </p:cNvCxnSpPr>
          <p:nvPr/>
        </p:nvCxnSpPr>
        <p:spPr>
          <a:xfrm>
            <a:off x="10375697" y="2832327"/>
            <a:ext cx="1379" cy="49445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0" name="直线箭头连接符 239">
            <a:extLst>
              <a:ext uri="{FF2B5EF4-FFF2-40B4-BE49-F238E27FC236}">
                <a16:creationId xmlns:a16="http://schemas.microsoft.com/office/drawing/2014/main" id="{414A101E-7FA5-AF67-0FD6-7BC5094D25B1}"/>
              </a:ext>
            </a:extLst>
          </p:cNvPr>
          <p:cNvCxnSpPr>
            <a:cxnSpLocks/>
            <a:stCxn id="232" idx="2"/>
            <a:endCxn id="228" idx="0"/>
          </p:cNvCxnSpPr>
          <p:nvPr/>
        </p:nvCxnSpPr>
        <p:spPr>
          <a:xfrm flipH="1">
            <a:off x="9979880" y="4388849"/>
            <a:ext cx="397196" cy="4814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1" name="直线箭头连接符 240">
            <a:extLst>
              <a:ext uri="{FF2B5EF4-FFF2-40B4-BE49-F238E27FC236}">
                <a16:creationId xmlns:a16="http://schemas.microsoft.com/office/drawing/2014/main" id="{156DE2AC-17D0-65F6-EB19-994C5CDAF781}"/>
              </a:ext>
            </a:extLst>
          </p:cNvPr>
          <p:cNvCxnSpPr>
            <a:cxnSpLocks/>
            <a:stCxn id="232" idx="2"/>
            <a:endCxn id="229" idx="0"/>
          </p:cNvCxnSpPr>
          <p:nvPr/>
        </p:nvCxnSpPr>
        <p:spPr>
          <a:xfrm>
            <a:off x="10377076" y="4388849"/>
            <a:ext cx="434315" cy="48142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42" name="文本框 241">
            <a:extLst>
              <a:ext uri="{FF2B5EF4-FFF2-40B4-BE49-F238E27FC236}">
                <a16:creationId xmlns:a16="http://schemas.microsoft.com/office/drawing/2014/main" id="{DF529073-7234-53BE-8D4F-E5A3EA76F1DB}"/>
              </a:ext>
            </a:extLst>
          </p:cNvPr>
          <p:cNvSpPr txBox="1"/>
          <p:nvPr/>
        </p:nvSpPr>
        <p:spPr>
          <a:xfrm>
            <a:off x="6544271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3" name="文本框 242">
            <a:extLst>
              <a:ext uri="{FF2B5EF4-FFF2-40B4-BE49-F238E27FC236}">
                <a16:creationId xmlns:a16="http://schemas.microsoft.com/office/drawing/2014/main" id="{BAE42EFC-969A-D499-D50C-61DB13286FEB}"/>
              </a:ext>
            </a:extLst>
          </p:cNvPr>
          <p:cNvSpPr txBox="1"/>
          <p:nvPr/>
        </p:nvSpPr>
        <p:spPr>
          <a:xfrm>
            <a:off x="8229251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4" name="文本框 243">
            <a:extLst>
              <a:ext uri="{FF2B5EF4-FFF2-40B4-BE49-F238E27FC236}">
                <a16:creationId xmlns:a16="http://schemas.microsoft.com/office/drawing/2014/main" id="{076E7699-B7D6-C761-BDDA-41D1CBC0363F}"/>
              </a:ext>
            </a:extLst>
          </p:cNvPr>
          <p:cNvSpPr txBox="1"/>
          <p:nvPr/>
        </p:nvSpPr>
        <p:spPr>
          <a:xfrm>
            <a:off x="10226965" y="4842557"/>
            <a:ext cx="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09C20A61-9C93-E7CC-982A-151CDD9C0E7F}"/>
              </a:ext>
            </a:extLst>
          </p:cNvPr>
          <p:cNvSpPr txBox="1"/>
          <p:nvPr/>
        </p:nvSpPr>
        <p:spPr>
          <a:xfrm>
            <a:off x="5842800" y="5952359"/>
            <a:ext cx="28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probability of the positive </a:t>
            </a:r>
            <a:r>
              <a:rPr kumimoji="1"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8C9C4C4A-BF5C-751B-1825-3E030D74C9B0}"/>
              </a:ext>
            </a:extLst>
          </p:cNvPr>
          <p:cNvSpPr txBox="1"/>
          <p:nvPr/>
        </p:nvSpPr>
        <p:spPr>
          <a:xfrm>
            <a:off x="9001359" y="5952359"/>
            <a:ext cx="2863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probability of the negative </a:t>
            </a:r>
            <a:r>
              <a:rPr kumimoji="1"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docid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8" name="图片 247" descr="形状&#10;&#10;低可信度描述已自动生成">
            <a:extLst>
              <a:ext uri="{FF2B5EF4-FFF2-40B4-BE49-F238E27FC236}">
                <a16:creationId xmlns:a16="http://schemas.microsoft.com/office/drawing/2014/main" id="{B84DA5F1-F01A-53D5-94AE-3C3DCC184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726" y="5982858"/>
            <a:ext cx="216000" cy="216000"/>
          </a:xfrm>
          <a:prstGeom prst="rect">
            <a:avLst/>
          </a:prstGeom>
        </p:spPr>
      </p:pic>
      <p:pic>
        <p:nvPicPr>
          <p:cNvPr id="249" name="图片 248" descr="形状&#10;&#10;低可信度描述已自动生成">
            <a:extLst>
              <a:ext uri="{FF2B5EF4-FFF2-40B4-BE49-F238E27FC236}">
                <a16:creationId xmlns:a16="http://schemas.microsoft.com/office/drawing/2014/main" id="{A52F5AC2-1EE8-3950-623D-6B6DD5929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1304" y="5982858"/>
            <a:ext cx="216000" cy="216000"/>
          </a:xfrm>
          <a:prstGeom prst="rect">
            <a:avLst/>
          </a:prstGeom>
        </p:spPr>
      </p:pic>
      <p:sp>
        <p:nvSpPr>
          <p:cNvPr id="251" name="文本框 250">
            <a:extLst>
              <a:ext uri="{FF2B5EF4-FFF2-40B4-BE49-F238E27FC236}">
                <a16:creationId xmlns:a16="http://schemas.microsoft.com/office/drawing/2014/main" id="{6B55496A-7264-4058-8911-3D94A8FB02BA}"/>
              </a:ext>
            </a:extLst>
          </p:cNvPr>
          <p:cNvSpPr txBox="1"/>
          <p:nvPr/>
        </p:nvSpPr>
        <p:spPr>
          <a:xfrm>
            <a:off x="9398074" y="1886989"/>
            <a:ext cx="102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query generation</a:t>
            </a:r>
            <a:endParaRPr kumimoji="1" lang="zh-CN" altLang="en-US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93F7A247-F807-A14F-6E7C-540247FD9679}"/>
              </a:ext>
            </a:extLst>
          </p:cNvPr>
          <p:cNvSpPr txBox="1"/>
          <p:nvPr/>
        </p:nvSpPr>
        <p:spPr>
          <a:xfrm>
            <a:off x="8281417" y="1907582"/>
            <a:ext cx="1169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 document generation</a:t>
            </a:r>
            <a:endParaRPr kumimoji="1" lang="zh-CN" altLang="en-US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BEAF8275-7949-8A12-F2A8-24DD17294F62}"/>
              </a:ext>
            </a:extLst>
          </p:cNvPr>
          <p:cNvSpPr txBox="1"/>
          <p:nvPr/>
        </p:nvSpPr>
        <p:spPr>
          <a:xfrm>
            <a:off x="5531321" y="2438752"/>
            <a:ext cx="12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</a:p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4" name="直线箭头连接符 253">
            <a:extLst>
              <a:ext uri="{FF2B5EF4-FFF2-40B4-BE49-F238E27FC236}">
                <a16:creationId xmlns:a16="http://schemas.microsoft.com/office/drawing/2014/main" id="{702D76A4-7E04-3250-E957-F57893FB7D2A}"/>
              </a:ext>
            </a:extLst>
          </p:cNvPr>
          <p:cNvCxnSpPr>
            <a:cxnSpLocks/>
          </p:cNvCxnSpPr>
          <p:nvPr/>
        </p:nvCxnSpPr>
        <p:spPr>
          <a:xfrm flipV="1">
            <a:off x="6940114" y="2637938"/>
            <a:ext cx="612000" cy="4"/>
          </a:xfrm>
          <a:prstGeom prst="straightConnector1">
            <a:avLst/>
          </a:prstGeom>
          <a:noFill/>
          <a:ln w="952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55" name="直线箭头连接符 254">
            <a:extLst>
              <a:ext uri="{FF2B5EF4-FFF2-40B4-BE49-F238E27FC236}">
                <a16:creationId xmlns:a16="http://schemas.microsoft.com/office/drawing/2014/main" id="{7CCA66E4-10EF-B69A-CA41-9916C12D1208}"/>
              </a:ext>
            </a:extLst>
          </p:cNvPr>
          <p:cNvCxnSpPr>
            <a:cxnSpLocks/>
          </p:cNvCxnSpPr>
          <p:nvPr/>
        </p:nvCxnSpPr>
        <p:spPr>
          <a:xfrm flipH="1">
            <a:off x="7548505" y="2637938"/>
            <a:ext cx="612000" cy="4"/>
          </a:xfrm>
          <a:prstGeom prst="straightConnector1">
            <a:avLst/>
          </a:prstGeom>
          <a:noFill/>
          <a:ln w="952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sp>
        <p:nvSpPr>
          <p:cNvPr id="256" name="文本框 255">
            <a:extLst>
              <a:ext uri="{FF2B5EF4-FFF2-40B4-BE49-F238E27FC236}">
                <a16:creationId xmlns:a16="http://schemas.microsoft.com/office/drawing/2014/main" id="{2742852E-296B-E680-05D7-038AADBA1A38}"/>
              </a:ext>
            </a:extLst>
          </p:cNvPr>
          <p:cNvSpPr txBox="1"/>
          <p:nvPr/>
        </p:nvSpPr>
        <p:spPr>
          <a:xfrm>
            <a:off x="5420712" y="3713733"/>
            <a:ext cx="121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CE85AA67-8315-ACCB-9C10-C8018369F705}"/>
              </a:ext>
            </a:extLst>
          </p:cNvPr>
          <p:cNvSpPr txBox="1"/>
          <p:nvPr/>
        </p:nvSpPr>
        <p:spPr>
          <a:xfrm>
            <a:off x="6473582" y="1098705"/>
            <a:ext cx="231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indexing task</a:t>
            </a:r>
            <a:endParaRPr kumimoji="1" lang="zh-CN" alt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223E195D-1CE4-66E1-0CC8-8BBC044E9420}"/>
              </a:ext>
            </a:extLst>
          </p:cNvPr>
          <p:cNvSpPr txBox="1"/>
          <p:nvPr/>
        </p:nvSpPr>
        <p:spPr>
          <a:xfrm>
            <a:off x="9175099" y="1086327"/>
            <a:ext cx="256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prediction task</a:t>
            </a:r>
            <a:endParaRPr kumimoji="1" lang="zh-CN" altLang="en-US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文本框 259">
            <a:extLst>
              <a:ext uri="{FF2B5EF4-FFF2-40B4-BE49-F238E27FC236}">
                <a16:creationId xmlns:a16="http://schemas.microsoft.com/office/drawing/2014/main" id="{A74DF159-C83B-A895-B93A-1703A1B0679E}"/>
              </a:ext>
            </a:extLst>
          </p:cNvPr>
          <p:cNvSpPr txBox="1"/>
          <p:nvPr/>
        </p:nvSpPr>
        <p:spPr>
          <a:xfrm>
            <a:off x="10477853" y="2487497"/>
            <a:ext cx="748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文本框 260">
            <a:extLst>
              <a:ext uri="{FF2B5EF4-FFF2-40B4-BE49-F238E27FC236}">
                <a16:creationId xmlns:a16="http://schemas.microsoft.com/office/drawing/2014/main" id="{84ABDEB3-EF2D-1E88-6393-C13EB33FDCEB}"/>
              </a:ext>
            </a:extLst>
          </p:cNvPr>
          <p:cNvSpPr txBox="1"/>
          <p:nvPr/>
        </p:nvSpPr>
        <p:spPr>
          <a:xfrm>
            <a:off x="8339586" y="2438752"/>
            <a:ext cx="12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</a:p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2" name="图片 261" descr="图标&#10;&#10;描述已自动生成">
            <a:extLst>
              <a:ext uri="{FF2B5EF4-FFF2-40B4-BE49-F238E27FC236}">
                <a16:creationId xmlns:a16="http://schemas.microsoft.com/office/drawing/2014/main" id="{B3A7F6E3-9C79-4DB8-6321-9D9BC5A70E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8081" y="1493100"/>
            <a:ext cx="399191" cy="399191"/>
          </a:xfrm>
          <a:prstGeom prst="rect">
            <a:avLst/>
          </a:prstGeom>
        </p:spPr>
      </p:pic>
      <p:sp>
        <p:nvSpPr>
          <p:cNvPr id="263" name="文本框 262">
            <a:extLst>
              <a:ext uri="{FF2B5EF4-FFF2-40B4-BE49-F238E27FC236}">
                <a16:creationId xmlns:a16="http://schemas.microsoft.com/office/drawing/2014/main" id="{54C51F1D-0369-D0B1-26FE-11933C3FE676}"/>
              </a:ext>
            </a:extLst>
          </p:cNvPr>
          <p:cNvSpPr txBox="1"/>
          <p:nvPr/>
        </p:nvSpPr>
        <p:spPr>
          <a:xfrm>
            <a:off x="8667233" y="1408741"/>
            <a:ext cx="64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LLM</a:t>
            </a:r>
            <a:endParaRPr kumimoji="1" lang="zh-CN" alt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4" name="肘形连接符 263">
            <a:extLst>
              <a:ext uri="{FF2B5EF4-FFF2-40B4-BE49-F238E27FC236}">
                <a16:creationId xmlns:a16="http://schemas.microsoft.com/office/drawing/2014/main" id="{E72ADE41-0462-CD09-41F3-476BE599C67F}"/>
              </a:ext>
            </a:extLst>
          </p:cNvPr>
          <p:cNvCxnSpPr>
            <a:cxnSpLocks/>
            <a:stCxn id="262" idx="2"/>
            <a:endCxn id="227" idx="0"/>
          </p:cNvCxnSpPr>
          <p:nvPr/>
        </p:nvCxnSpPr>
        <p:spPr>
          <a:xfrm rot="16200000" flipH="1">
            <a:off x="9591634" y="1628334"/>
            <a:ext cx="520107" cy="1048020"/>
          </a:xfrm>
          <a:prstGeom prst="bentConnector3">
            <a:avLst>
              <a:gd name="adj1" fmla="val 43646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5" name="肘形连接符 264">
            <a:extLst>
              <a:ext uri="{FF2B5EF4-FFF2-40B4-BE49-F238E27FC236}">
                <a16:creationId xmlns:a16="http://schemas.microsoft.com/office/drawing/2014/main" id="{B800C990-FE04-886D-5266-9CF3096F413F}"/>
              </a:ext>
            </a:extLst>
          </p:cNvPr>
          <p:cNvCxnSpPr>
            <a:cxnSpLocks/>
            <a:stCxn id="262" idx="2"/>
            <a:endCxn id="216" idx="0"/>
          </p:cNvCxnSpPr>
          <p:nvPr/>
        </p:nvCxnSpPr>
        <p:spPr>
          <a:xfrm rot="5400000">
            <a:off x="8634731" y="1645429"/>
            <a:ext cx="446085" cy="939808"/>
          </a:xfrm>
          <a:prstGeom prst="bentConnector3">
            <a:avLst>
              <a:gd name="adj1" fmla="val 50756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6" name="肘形连接符 265">
            <a:extLst>
              <a:ext uri="{FF2B5EF4-FFF2-40B4-BE49-F238E27FC236}">
                <a16:creationId xmlns:a16="http://schemas.microsoft.com/office/drawing/2014/main" id="{7E1B97D4-5DBD-5712-CAB1-9BA0D647F29F}"/>
              </a:ext>
            </a:extLst>
          </p:cNvPr>
          <p:cNvCxnSpPr>
            <a:cxnSpLocks/>
            <a:stCxn id="215" idx="0"/>
            <a:endCxn id="262" idx="1"/>
          </p:cNvCxnSpPr>
          <p:nvPr/>
        </p:nvCxnSpPr>
        <p:spPr>
          <a:xfrm rot="5400000" flipH="1" flipV="1">
            <a:off x="7601501" y="811796"/>
            <a:ext cx="645680" cy="2407480"/>
          </a:xfrm>
          <a:prstGeom prst="bentConnector2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8" name="右箭头 267">
            <a:extLst>
              <a:ext uri="{FF2B5EF4-FFF2-40B4-BE49-F238E27FC236}">
                <a16:creationId xmlns:a16="http://schemas.microsoft.com/office/drawing/2014/main" id="{9688ED10-E1C0-F78A-C1D8-BDB516497394}"/>
              </a:ext>
            </a:extLst>
          </p:cNvPr>
          <p:cNvSpPr/>
          <p:nvPr/>
        </p:nvSpPr>
        <p:spPr>
          <a:xfrm>
            <a:off x="5662965" y="1892282"/>
            <a:ext cx="900000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文本框 268">
                <a:extLst>
                  <a:ext uri="{FF2B5EF4-FFF2-40B4-BE49-F238E27FC236}">
                    <a16:creationId xmlns:a16="http://schemas.microsoft.com/office/drawing/2014/main" id="{ECCD31F1-291E-03F8-01A7-4AE9D43AEC29}"/>
                  </a:ext>
                </a:extLst>
              </p:cNvPr>
              <p:cNvSpPr txBox="1"/>
              <p:nvPr/>
            </p:nvSpPr>
            <p:spPr>
              <a:xfrm>
                <a:off x="5699978" y="1624607"/>
                <a:ext cx="934423" cy="311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9" name="文本框 268">
                <a:extLst>
                  <a:ext uri="{FF2B5EF4-FFF2-40B4-BE49-F238E27FC236}">
                    <a16:creationId xmlns:a16="http://schemas.microsoft.com/office/drawing/2014/main" id="{ECCD31F1-291E-03F8-01A7-4AE9D43AE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78" y="1624607"/>
                <a:ext cx="934423" cy="311432"/>
              </a:xfrm>
              <a:prstGeom prst="rect">
                <a:avLst/>
              </a:prstGeom>
              <a:blipFill>
                <a:blip r:embed="rId1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文本框 269">
            <a:extLst>
              <a:ext uri="{FF2B5EF4-FFF2-40B4-BE49-F238E27FC236}">
                <a16:creationId xmlns:a16="http://schemas.microsoft.com/office/drawing/2014/main" id="{7C6BA00C-F45F-16BB-C6D9-C8862F427252}"/>
              </a:ext>
            </a:extLst>
          </p:cNvPr>
          <p:cNvSpPr txBox="1"/>
          <p:nvPr/>
        </p:nvSpPr>
        <p:spPr>
          <a:xfrm>
            <a:off x="5492121" y="27886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2" name="右箭头 271">
            <a:extLst>
              <a:ext uri="{FF2B5EF4-FFF2-40B4-BE49-F238E27FC236}">
                <a16:creationId xmlns:a16="http://schemas.microsoft.com/office/drawing/2014/main" id="{7C932702-984D-A425-669C-1D7C5D2C203A}"/>
              </a:ext>
            </a:extLst>
          </p:cNvPr>
          <p:cNvSpPr/>
          <p:nvPr/>
        </p:nvSpPr>
        <p:spPr>
          <a:xfrm>
            <a:off x="11206698" y="1916668"/>
            <a:ext cx="741362" cy="288000"/>
          </a:xfrm>
          <a:prstGeom prst="rightArrow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C1756D03-1BA3-7BC5-F759-963EEF479B27}"/>
                  </a:ext>
                </a:extLst>
              </p:cNvPr>
              <p:cNvSpPr txBox="1"/>
              <p:nvPr/>
            </p:nvSpPr>
            <p:spPr>
              <a:xfrm>
                <a:off x="11199781" y="1631723"/>
                <a:ext cx="764505" cy="3114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1" lang="en-US" altLang="zh-CN" sz="1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1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kumimoji="1" lang="en-US" altLang="zh-CN" sz="1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kumimoji="1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3" name="文本框 272">
                <a:extLst>
                  <a:ext uri="{FF2B5EF4-FFF2-40B4-BE49-F238E27FC236}">
                    <a16:creationId xmlns:a16="http://schemas.microsoft.com/office/drawing/2014/main" id="{C1756D03-1BA3-7BC5-F759-963EEF47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781" y="1631723"/>
                <a:ext cx="764505" cy="311432"/>
              </a:xfrm>
              <a:prstGeom prst="rect">
                <a:avLst/>
              </a:prstGeom>
              <a:blipFill>
                <a:blip r:embed="rId16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文本框 274">
                <a:extLst>
                  <a:ext uri="{FF2B5EF4-FFF2-40B4-BE49-F238E27FC236}">
                    <a16:creationId xmlns:a16="http://schemas.microsoft.com/office/drawing/2014/main" id="{F9C1ED99-5BD6-9A9D-6848-CED39A445D64}"/>
                  </a:ext>
                </a:extLst>
              </p:cNvPr>
              <p:cNvSpPr txBox="1"/>
              <p:nvPr/>
            </p:nvSpPr>
            <p:spPr>
              <a:xfrm>
                <a:off x="5642652" y="1910356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275" name="文本框 274">
                <a:extLst>
                  <a:ext uri="{FF2B5EF4-FFF2-40B4-BE49-F238E27FC236}">
                    <a16:creationId xmlns:a16="http://schemas.microsoft.com/office/drawing/2014/main" id="{F9C1ED99-5BD6-9A9D-6848-CED39A445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652" y="1910356"/>
                <a:ext cx="774186" cy="230832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ACDF7C77-A989-4467-2413-A61F819E741D}"/>
                  </a:ext>
                </a:extLst>
              </p:cNvPr>
              <p:cNvSpPr txBox="1"/>
              <p:nvPr/>
            </p:nvSpPr>
            <p:spPr>
              <a:xfrm>
                <a:off x="11155418" y="1935298"/>
                <a:ext cx="77418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en-US" altLang="zh-CN" sz="9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zh-CN" sz="9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zh-CN" sz="9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</a:t>
                </a:r>
              </a:p>
            </p:txBody>
          </p:sp>
        </mc:Choice>
        <mc:Fallback xmlns="">
          <p:sp>
            <p:nvSpPr>
              <p:cNvPr id="276" name="文本框 275">
                <a:extLst>
                  <a:ext uri="{FF2B5EF4-FFF2-40B4-BE49-F238E27FC236}">
                    <a16:creationId xmlns:a16="http://schemas.microsoft.com/office/drawing/2014/main" id="{ACDF7C77-A989-4467-2413-A61F819E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418" y="1935298"/>
                <a:ext cx="774186" cy="230832"/>
              </a:xfrm>
              <a:prstGeom prst="rect">
                <a:avLst/>
              </a:prstGeom>
              <a:blipFill>
                <a:blip r:embed="rId1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矩形 278">
            <a:extLst>
              <a:ext uri="{FF2B5EF4-FFF2-40B4-BE49-F238E27FC236}">
                <a16:creationId xmlns:a16="http://schemas.microsoft.com/office/drawing/2014/main" id="{105803C3-E3D7-A1A6-A275-CF5AFBDAD8F3}"/>
              </a:ext>
            </a:extLst>
          </p:cNvPr>
          <p:cNvSpPr/>
          <p:nvPr/>
        </p:nvSpPr>
        <p:spPr>
          <a:xfrm>
            <a:off x="9475004" y="1474838"/>
            <a:ext cx="2433225" cy="391505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81" name="直线箭头连接符 280">
            <a:extLst>
              <a:ext uri="{FF2B5EF4-FFF2-40B4-BE49-F238E27FC236}">
                <a16:creationId xmlns:a16="http://schemas.microsoft.com/office/drawing/2014/main" id="{25615719-8145-2CF8-4311-C9325AAF7D85}"/>
              </a:ext>
            </a:extLst>
          </p:cNvPr>
          <p:cNvCxnSpPr>
            <a:cxnSpLocks/>
          </p:cNvCxnSpPr>
          <p:nvPr/>
        </p:nvCxnSpPr>
        <p:spPr>
          <a:xfrm flipH="1">
            <a:off x="4572000" y="3009094"/>
            <a:ext cx="1901582" cy="1076018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直线箭头连接符 284">
            <a:extLst>
              <a:ext uri="{FF2B5EF4-FFF2-40B4-BE49-F238E27FC236}">
                <a16:creationId xmlns:a16="http://schemas.microsoft.com/office/drawing/2014/main" id="{D6F4BB86-9414-B0ED-8FBA-521E1522689A}"/>
              </a:ext>
            </a:extLst>
          </p:cNvPr>
          <p:cNvCxnSpPr>
            <a:cxnSpLocks/>
            <a:stCxn id="212" idx="1"/>
          </p:cNvCxnSpPr>
          <p:nvPr/>
        </p:nvCxnSpPr>
        <p:spPr>
          <a:xfrm flipH="1">
            <a:off x="4250184" y="4999225"/>
            <a:ext cx="1670426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肘形连接符 288">
            <a:extLst>
              <a:ext uri="{FF2B5EF4-FFF2-40B4-BE49-F238E27FC236}">
                <a16:creationId xmlns:a16="http://schemas.microsoft.com/office/drawing/2014/main" id="{6F6E3998-C12E-12EA-5FD4-09AB3B0961D6}"/>
              </a:ext>
            </a:extLst>
          </p:cNvPr>
          <p:cNvCxnSpPr>
            <a:stCxn id="209" idx="2"/>
            <a:endCxn id="9" idx="3"/>
          </p:cNvCxnSpPr>
          <p:nvPr/>
        </p:nvCxnSpPr>
        <p:spPr>
          <a:xfrm rot="5400000">
            <a:off x="6078125" y="3459916"/>
            <a:ext cx="523464" cy="4122569"/>
          </a:xfrm>
          <a:prstGeom prst="bentConnector2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音频 20">
            <a:extLst>
              <a:ext uri="{FF2B5EF4-FFF2-40B4-BE49-F238E27FC236}">
                <a16:creationId xmlns:a16="http://schemas.microsoft.com/office/drawing/2014/main" id="{72CF9D1C-5559-18DA-B034-4CF1F3440E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5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62"/>
    </mc:Choice>
    <mc:Fallback xmlns="">
      <p:transition spd="slow" advTm="55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0.4|2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1|6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0.7|11.4|18.2|1.7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6|15|11.2|6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3578</Words>
  <Application>Microsoft Macintosh PowerPoint</Application>
  <PresentationFormat>宽屏</PresentationFormat>
  <Paragraphs>470</Paragraphs>
  <Slides>22</Slides>
  <Notes>22</Notes>
  <HiddenSlides>0</HiddenSlides>
  <MMClips>22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Arial</vt:lpstr>
      <vt:lpstr>Cambria Math</vt:lpstr>
      <vt:lpstr>Times New Roman</vt:lpstr>
      <vt:lpstr>Office 主题​​</vt:lpstr>
      <vt:lpstr>Bootstrapped Pre-training with Dynamic Identifier Prediction for Generative Retrieval</vt:lpstr>
      <vt:lpstr>Content</vt:lpstr>
      <vt:lpstr>Introduction</vt:lpstr>
      <vt:lpstr>Introduction</vt:lpstr>
      <vt:lpstr>Introduction</vt:lpstr>
      <vt:lpstr>Research challenges</vt:lpstr>
      <vt:lpstr>Approach</vt:lpstr>
      <vt:lpstr>Approach</vt:lpstr>
      <vt:lpstr>Approach</vt:lpstr>
      <vt:lpstr>Approach</vt:lpstr>
      <vt:lpstr>Approach</vt:lpstr>
      <vt:lpstr>Experimental settings</vt:lpstr>
      <vt:lpstr>Experimental settings</vt:lpstr>
      <vt:lpstr>Experimental results</vt:lpstr>
      <vt:lpstr>Experimental results</vt:lpstr>
      <vt:lpstr>Experimental results</vt:lpstr>
      <vt:lpstr>Experimental results</vt:lpstr>
      <vt:lpstr>Conclusion </vt:lpstr>
      <vt:lpstr>Limitations</vt:lpstr>
      <vt:lpstr>References</vt:lpstr>
      <vt:lpstr>References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C6672</dc:creator>
  <cp:lastModifiedBy>C6672</cp:lastModifiedBy>
  <cp:revision>12</cp:revision>
  <dcterms:created xsi:type="dcterms:W3CDTF">2024-06-12T04:06:10Z</dcterms:created>
  <dcterms:modified xsi:type="dcterms:W3CDTF">2024-07-18T04:43:57Z</dcterms:modified>
</cp:coreProperties>
</file>